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drawingml.chart+xml" PartName="/ppt/charts/chart1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drawingml.chart+xml" PartName="/ppt/charts/chart2.xml"/>
  <Override ContentType="application/vnd.openxmlformats-officedocument.themeOverride+xml" PartName="/ppt/theme/themeOverride2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drawingml.chart+xml" PartName="/ppt/charts/chart3.xml"/>
  <Override ContentType="application/vnd.openxmlformats-officedocument.themeOverride+xml" PartName="/ppt/theme/themeOverride3.xml"/>
  <Override ContentType="application/vnd.openxmlformats-officedocument.presentationml.notesSlide+xml" PartName="/ppt/notesSlides/notesSlide29.xml"/>
  <Override ContentType="application/vnd.openxmlformats-officedocument.drawingml.chart+xml" PartName="/ppt/charts/chart4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themeOverride+xml" PartName="/ppt/theme/themeOverride4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95" r:id="rId9"/>
    <p:sldId id="267" r:id="rId10"/>
    <p:sldId id="29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62" r:id="rId36"/>
    <p:sldId id="260" r:id="rId37"/>
  </p:sldIdLst>
  <p:sldSz cx="12192000" cy="6858000"/>
  <p:notesSz cx="6858000" cy="9144000"/>
  <p:embeddedFontLst>
    <p:embeddedFont>
      <p:font typeface="Montserrat Black" panose="020B0604020202020204" charset="0"/>
      <p:bold r:id="rId39"/>
      <p:boldItalic r:id="rId40"/>
    </p:embeddedFont>
    <p:embeddedFont>
      <p:font typeface="Cooper Black" panose="0208090404030B020404" pitchFamily="18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ontserrat Medium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0UeCb2WngPxKtMPHKd9rLZ3II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EIRE%20UNDA\AppData\Local\Temp\Al%2018-02-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balarezo\AppData\Local\Temp\2021%20MATRIZ%20INFORME%20RENDICI&#211;N%20DE%20CUENTAS%202021%20CNIG%20(1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balarezo\AppData\Local\Temp\Presupuesto%202022%20-5%20Consejos%20para%20la%20Igualdad%20(1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balarezo\AppData\Local\Temp\ANALISIS%20CONSOLIDADO%20CNI%20(TH%20-%20num%20personal%20y%20grado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00953352192958"/>
          <c:y val="0.17349967041214553"/>
          <c:w val="0.41132966767750678"/>
          <c:h val="0.72461341797547907"/>
        </c:manualLayout>
      </c:layout>
      <c:pieChart>
        <c:varyColors val="1"/>
        <c:ser>
          <c:idx val="0"/>
          <c:order val="0"/>
          <c:tx>
            <c:strRef>
              <c:f>'[Al 18-02-2021.xlsx]Hoja3'!$C$3</c:f>
              <c:strCache>
                <c:ptCount val="1"/>
                <c:pt idx="0">
                  <c:v>TOTAL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20386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1B5-42F3-8974-AB4F07C16804}"/>
              </c:ext>
            </c:extLst>
          </c:dPt>
          <c:dPt>
            <c:idx val="1"/>
            <c:bubble3D val="0"/>
            <c:spPr>
              <a:solidFill>
                <a:srgbClr val="4472C4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22-4755-88B5-854533EB773B}"/>
              </c:ext>
            </c:extLst>
          </c:dPt>
          <c:dPt>
            <c:idx val="2"/>
            <c:bubble3D val="0"/>
            <c:spPr>
              <a:solidFill>
                <a:srgbClr val="20386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B5-42F3-8974-AB4F07C16804}"/>
              </c:ext>
            </c:extLst>
          </c:dPt>
          <c:dPt>
            <c:idx val="3"/>
            <c:bubble3D val="0"/>
            <c:spPr>
              <a:solidFill>
                <a:srgbClr val="20386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22-4755-88B5-854533EB773B}"/>
              </c:ext>
            </c:extLst>
          </c:dPt>
          <c:dPt>
            <c:idx val="4"/>
            <c:bubble3D val="0"/>
            <c:spPr>
              <a:solidFill>
                <a:srgbClr val="20386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22-4755-88B5-854533EB773B}"/>
              </c:ext>
            </c:extLst>
          </c:dPt>
          <c:dPt>
            <c:idx val="5"/>
            <c:bubble3D val="0"/>
            <c:spPr>
              <a:solidFill>
                <a:srgbClr val="20386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B5-42F3-8974-AB4F07C16804}"/>
              </c:ext>
            </c:extLst>
          </c:dPt>
          <c:dLbls>
            <c:dLbl>
              <c:idx val="0"/>
              <c:layout>
                <c:manualLayout>
                  <c:x val="0.13052353068082234"/>
                  <c:y val="1.80510672274641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s-ES"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BFD082-E300-44FF-AE18-BC070729CBA9}" type="CATEGORYNAME">
                      <a:rPr lang="en-US" sz="1000">
                        <a:solidFill>
                          <a:srgbClr val="203864"/>
                        </a:solidFill>
                      </a:rPr>
                      <a:pPr>
                        <a:defRPr lang="es-ES" sz="7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aseline="0" dirty="0">
                        <a:solidFill>
                          <a:srgbClr val="203864"/>
                        </a:solidFill>
                      </a:rPr>
                      <a:t>, </a:t>
                    </a:r>
                    <a:fld id="{8890B780-6FBA-4E5D-AA66-F7202381B2D2}" type="VALUE">
                      <a:rPr lang="en-US" sz="1000" baseline="0">
                        <a:solidFill>
                          <a:srgbClr val="203864"/>
                        </a:solidFill>
                      </a:rPr>
                      <a:pPr>
                        <a:defRPr lang="es-ES" sz="7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000" baseline="0" dirty="0">
                      <a:solidFill>
                        <a:srgbClr val="20386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B5-42F3-8974-AB4F07C16804}"/>
                </c:ext>
                <c:ext xmlns:c15="http://schemas.microsoft.com/office/drawing/2012/chart" uri="{CE6537A1-D6FC-4f65-9D91-7224C49458BB}">
                  <c15:layout>
                    <c:manualLayout>
                      <c:w val="0.20670160114771005"/>
                      <c:h val="0.108887199755050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0028452684808015E-2"/>
                  <c:y val="8.8389034338599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s-ES" sz="700" b="0" i="0" u="none" strike="noStrike" kern="1200" baseline="0">
                        <a:solidFill>
                          <a:srgbClr val="20386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BA6D46-CBBE-4AD1-83A0-94F0D980A58C}" type="CATEGORYNAME">
                      <a:rPr lang="en-US" sz="1000">
                        <a:solidFill>
                          <a:srgbClr val="203864"/>
                        </a:solidFill>
                      </a:rPr>
                      <a:pPr>
                        <a:defRPr lang="es-ES" sz="700" b="0" i="0" u="none" strike="noStrike" kern="1200" baseline="0">
                          <a:solidFill>
                            <a:srgbClr val="20386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rgbClr val="203864"/>
                        </a:solidFill>
                      </a:rPr>
                      <a:t>, </a:t>
                    </a:r>
                    <a:fld id="{5342C223-022B-44C5-8C50-31B984D1C98A}" type="VALUE">
                      <a:rPr lang="en-US" baseline="0">
                        <a:solidFill>
                          <a:srgbClr val="203864"/>
                        </a:solidFill>
                      </a:rPr>
                      <a:pPr>
                        <a:defRPr lang="es-ES" sz="700" b="0" i="0" u="none" strike="noStrike" kern="1200" baseline="0">
                          <a:solidFill>
                            <a:srgbClr val="20386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 dirty="0">
                      <a:solidFill>
                        <a:srgbClr val="20386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22-4755-88B5-854533EB773B}"/>
                </c:ext>
                <c:ext xmlns:c15="http://schemas.microsoft.com/office/drawing/2012/chart" uri="{CE6537A1-D6FC-4f65-9D91-7224C49458BB}">
                  <c15:layout>
                    <c:manualLayout>
                      <c:w val="0.13120195868679127"/>
                      <c:h val="0.153860012281306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6270931400509562E-2"/>
                  <c:y val="1.18888457207430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s-ES" sz="700" b="0" i="0" u="none" strike="noStrike" kern="1200" baseline="0">
                        <a:solidFill>
                          <a:srgbClr val="20386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F0E912-A634-4287-B9B7-87EBE9940443}" type="CATEGORYNAME">
                      <a:rPr lang="en-US" sz="1000">
                        <a:solidFill>
                          <a:srgbClr val="203864"/>
                        </a:solidFill>
                      </a:rPr>
                      <a:pPr>
                        <a:defRPr lang="es-ES" sz="700" b="0" i="0" u="none" strike="noStrike" kern="1200" baseline="0">
                          <a:solidFill>
                            <a:srgbClr val="20386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aseline="0" dirty="0">
                        <a:solidFill>
                          <a:srgbClr val="203864"/>
                        </a:solidFill>
                      </a:rPr>
                      <a:t>, </a:t>
                    </a:r>
                    <a:fld id="{6924973D-3557-4ECD-B305-B0041BF578BA}" type="VALUE">
                      <a:rPr lang="en-US" sz="1000" baseline="0">
                        <a:solidFill>
                          <a:srgbClr val="203864"/>
                        </a:solidFill>
                      </a:rPr>
                      <a:pPr>
                        <a:defRPr lang="es-ES" sz="700" b="0" i="0" u="none" strike="noStrike" kern="1200" baseline="0">
                          <a:solidFill>
                            <a:srgbClr val="20386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000" baseline="0" dirty="0">
                      <a:solidFill>
                        <a:srgbClr val="20386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B5-42F3-8974-AB4F07C16804}"/>
                </c:ext>
                <c:ext xmlns:c15="http://schemas.microsoft.com/office/drawing/2012/chart" uri="{CE6537A1-D6FC-4f65-9D91-7224C49458BB}">
                  <c15:layout>
                    <c:manualLayout>
                      <c:w val="0.13930180331573483"/>
                      <c:h val="0.188090910987596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629391697027079"/>
                  <c:y val="-0.182719390197623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s-ES" sz="1100" b="0" i="0" u="none" strike="noStrike" kern="1200" baseline="0">
                        <a:solidFill>
                          <a:srgbClr val="20386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42BDF7-144F-4228-B033-3D7E3A25E327}" type="CATEGORYNAME">
                      <a:rPr lang="en-US" sz="1100">
                        <a:solidFill>
                          <a:srgbClr val="203864"/>
                        </a:solidFill>
                      </a:rPr>
                      <a:pPr>
                        <a:defRPr lang="es-ES" sz="1100" b="0" i="0" u="none" strike="noStrike" kern="1200" baseline="0">
                          <a:solidFill>
                            <a:srgbClr val="20386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100" baseline="0" dirty="0">
                        <a:solidFill>
                          <a:srgbClr val="203864"/>
                        </a:solidFill>
                      </a:rPr>
                      <a:t>, </a:t>
                    </a:r>
                    <a:fld id="{90D86A9C-4A42-4FDD-84F9-8D4AFB5237BF}" type="VALUE">
                      <a:rPr lang="en-US" sz="1100" baseline="0">
                        <a:solidFill>
                          <a:srgbClr val="203864"/>
                        </a:solidFill>
                      </a:rPr>
                      <a:pPr>
                        <a:defRPr lang="es-ES" sz="1100" b="0" i="0" u="none" strike="noStrike" kern="1200" baseline="0">
                          <a:solidFill>
                            <a:srgbClr val="20386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100" baseline="0" dirty="0">
                      <a:solidFill>
                        <a:srgbClr val="20386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22-4755-88B5-854533EB773B}"/>
                </c:ext>
                <c:ext xmlns:c15="http://schemas.microsoft.com/office/drawing/2012/chart" uri="{CE6537A1-D6FC-4f65-9D91-7224C49458BB}">
                  <c15:layout>
                    <c:manualLayout>
                      <c:w val="0.22510638148043585"/>
                      <c:h val="0.116370733049626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3297694657143437E-2"/>
                  <c:y val="0.174374812157478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s-ES"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729C1B-C65C-4524-9A2A-A243C83030F1}" type="CATEGORYNAME">
                      <a:rPr lang="en-US" sz="1000" dirty="0">
                        <a:solidFill>
                          <a:srgbClr val="203864"/>
                        </a:solidFill>
                      </a:rPr>
                      <a:pPr>
                        <a:defRPr lang="es-ES" sz="7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aseline="0" dirty="0"/>
                      <a:t>, </a:t>
                    </a:r>
                    <a:fld id="{5EEFB44A-E5C1-49C4-906C-A062144B33CA}" type="VALUE">
                      <a:rPr lang="en-US" sz="1000" baseline="0" dirty="0"/>
                      <a:pPr>
                        <a:defRPr lang="es-ES" sz="7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22-4755-88B5-854533EB773B}"/>
                </c:ext>
                <c:ext xmlns:c15="http://schemas.microsoft.com/office/drawing/2012/chart" uri="{CE6537A1-D6FC-4f65-9D91-7224C49458BB}">
                  <c15:layout>
                    <c:manualLayout>
                      <c:w val="0.15891587876832425"/>
                      <c:h val="0.176919320614832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2225844826118214"/>
                  <c:y val="3.7053399998985027E-2"/>
                </c:manualLayout>
              </c:layout>
              <c:tx>
                <c:rich>
                  <a:bodyPr/>
                  <a:lstStyle/>
                  <a:p>
                    <a:fld id="{05606A24-7649-4BBB-A9B0-60462A2E3D9D}" type="CATEGORYNAME">
                      <a:rPr lang="es-ES" sz="1000">
                        <a:solidFill>
                          <a:srgbClr val="203864"/>
                        </a:solidFill>
                      </a:rPr>
                      <a:pPr/>
                      <a:t>[NOMBRE DE CATEGORÍA]</a:t>
                    </a:fld>
                    <a:r>
                      <a:rPr lang="es-ES" sz="1000" baseline="0" dirty="0">
                        <a:solidFill>
                          <a:srgbClr val="203864"/>
                        </a:solidFill>
                      </a:rPr>
                      <a:t>, </a:t>
                    </a:r>
                    <a:fld id="{EE7C964D-C769-4C21-8FDB-49CAD4D41AE3}" type="VALUE">
                      <a:rPr lang="es-ES" sz="1000" baseline="0">
                        <a:solidFill>
                          <a:srgbClr val="203864"/>
                        </a:solidFill>
                      </a:rPr>
                      <a:pPr/>
                      <a:t>[VALOR]</a:t>
                    </a:fld>
                    <a:endParaRPr lang="es-ES" sz="1000" baseline="0" dirty="0">
                      <a:solidFill>
                        <a:srgbClr val="203864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B5-42F3-8974-AB4F07C16804}"/>
                </c:ext>
                <c:ext xmlns:c15="http://schemas.microsoft.com/office/drawing/2012/chart" uri="{CE6537A1-D6FC-4f65-9D91-7224C49458BB}">
                  <c15:layout>
                    <c:manualLayout>
                      <c:w val="0.30062618952964243"/>
                      <c:h val="0.1418471129626423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'[Al 18-02-2021.xlsx]Hoja3'!$B$4:$B$9</c:f>
              <c:strCache>
                <c:ptCount val="6"/>
                <c:pt idx="0">
                  <c:v>CONTRATO  INDEFINIDO</c:v>
                </c:pt>
                <c:pt idx="1">
                  <c:v>CONTRATOS OCASIONALES</c:v>
                </c:pt>
                <c:pt idx="2">
                  <c:v>NOMBRAMIENTO LIBRE REMOCIÓN </c:v>
                </c:pt>
                <c:pt idx="3">
                  <c:v>NOMBRAMIENTO PERMANENTE</c:v>
                </c:pt>
                <c:pt idx="4">
                  <c:v>NOMBRAMIENTO PROVISIONAL</c:v>
                </c:pt>
                <c:pt idx="5">
                  <c:v>NOMBRAMIENTO PROVISIONAL EN PUESTO DIRECTIVO </c:v>
                </c:pt>
              </c:strCache>
            </c:strRef>
          </c:cat>
          <c:val>
            <c:numRef>
              <c:f>'[Al 18-02-2021.xlsx]Hoja3'!$C$4:$C$9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14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B5-42F3-8974-AB4F07C1680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PROCESOS DE CONTRATACIÓN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73E-2"/>
                  <c:y val="-5.0925925925925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066-4B97-BEB0-7468E2C5FAA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696E-2"/>
                  <c:y val="-5.555555555555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66-4B97-BEB0-7468E2C5FA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33333333333334E-2"/>
                  <c:y val="-5.555555555555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066-4B97-BEB0-7468E2C5FA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'[2021 MATRIZ INFORME RENDICIÓN DE CUENTAS 2021 CNIG (1).xlsx]Hoja2'!$A$7:$A$9</c:f>
              <c:strCache>
                <c:ptCount val="3"/>
                <c:pt idx="0">
                  <c:v>Ínfima Cuantía</c:v>
                </c:pt>
                <c:pt idx="1">
                  <c:v>Régimen Especial</c:v>
                </c:pt>
                <c:pt idx="2">
                  <c:v>Catálogo Electrónico</c:v>
                </c:pt>
              </c:strCache>
            </c:strRef>
          </c:cat>
          <c:val>
            <c:numRef>
              <c:f>'[2021 MATRIZ INFORME RENDICIÓN DE CUENTAS 2021 CNIG (1).xlsx]Hoja2'!$B$7:$B$9</c:f>
              <c:numCache>
                <c:formatCode>General</c:formatCode>
                <c:ptCount val="3"/>
                <c:pt idx="0">
                  <c:v>11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66-4B97-BEB0-7468E2C5F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99392"/>
        <c:axId val="4500480"/>
        <c:axId val="0"/>
      </c:bar3DChart>
      <c:catAx>
        <c:axId val="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0480"/>
        <c:crosses val="autoZero"/>
        <c:auto val="1"/>
        <c:lblAlgn val="ctr"/>
        <c:lblOffset val="100"/>
        <c:noMultiLvlLbl val="0"/>
      </c:catAx>
      <c:valAx>
        <c:axId val="4500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PRESUPUESTO CONSEJOS</a:t>
            </a:r>
            <a:r>
              <a:rPr lang="es-EC" baseline="0"/>
              <a:t> NACIONALES PARA LA IGUALDAD</a:t>
            </a:r>
            <a:r>
              <a:rPr lang="es-EC"/>
              <a:t> 2022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'[Presupuesto 2022 -5 Consejos para la Igualdad (1).xlsx]Comparativo desde 2010 - 2022'!$B$8</c:f>
              <c:strCache>
                <c:ptCount val="1"/>
                <c:pt idx="0">
                  <c:v>PRESUPUESTO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'[Presupuesto 2022 -5 Consejos para la Igualdad (1).xlsx]Comparativo desde 2010 - 2022'!$A$9:$A$13</c:f>
              <c:strCache>
                <c:ptCount val="5"/>
                <c:pt idx="0">
                  <c:v>Género</c:v>
                </c:pt>
                <c:pt idx="1">
                  <c:v>Intergeneracional</c:v>
                </c:pt>
                <c:pt idx="2">
                  <c:v>Pueblos y Nacionalidades</c:v>
                </c:pt>
                <c:pt idx="3">
                  <c:v>Discapacidades</c:v>
                </c:pt>
                <c:pt idx="4">
                  <c:v>Movilidad Humana</c:v>
                </c:pt>
              </c:strCache>
            </c:strRef>
          </c:cat>
          <c:val>
            <c:numRef>
              <c:f>'[Presupuesto 2022 -5 Consejos para la Igualdad (1).xlsx]Comparativo desde 2010 - 2022'!$B$9:$B$13</c:f>
              <c:numCache>
                <c:formatCode>_(* #,##0.00_);_(* \(#,##0.00\);_(* "-"??_);_(@_)</c:formatCode>
                <c:ptCount val="5"/>
                <c:pt idx="0">
                  <c:v>780231</c:v>
                </c:pt>
                <c:pt idx="1">
                  <c:v>1763671</c:v>
                </c:pt>
                <c:pt idx="2">
                  <c:v>798143</c:v>
                </c:pt>
                <c:pt idx="3">
                  <c:v>1688496</c:v>
                </c:pt>
                <c:pt idx="4">
                  <c:v>434883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B8-49F1-9950-F9B07D153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1024"/>
        <c:axId val="4492864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8848"/>
        <c:axId val="450265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'Comparativo desde 2010 - 2022'!#REF!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'[Presupuesto 2022 -5 Consejos para la Igualdad (1).xlsx]Comparativo desde 2010 - 2022'!$A$9:$A$13</c15:sqref>
                        </c15:formulaRef>
                      </c:ext>
                    </c:extLst>
                    <c:strCache>
                      <c:ptCount val="5"/>
                      <c:pt idx="0">
                        <c:v>Género</c:v>
                      </c:pt>
                      <c:pt idx="1">
                        <c:v>Intergeneracional</c:v>
                      </c:pt>
                      <c:pt idx="2">
                        <c:v>Pueblos y Nacionalidades</c:v>
                      </c:pt>
                      <c:pt idx="3">
                        <c:v>Discapacidades</c:v>
                      </c:pt>
                      <c:pt idx="4">
                        <c:v>Movilidad Humana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'Comparativo desde 2010 - 2022'!#REF!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81B8-49F1-9950-F9B07D153C56}"/>
                  </c:ext>
                </c:extLst>
              </c15:ser>
            </c15:filteredLineSeries>
          </c:ext>
        </c:extLst>
      </c:lineChart>
      <c:catAx>
        <c:axId val="45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92864"/>
        <c:crosses val="autoZero"/>
        <c:auto val="1"/>
        <c:lblAlgn val="ctr"/>
        <c:lblOffset val="100"/>
        <c:noMultiLvlLbl val="0"/>
      </c:catAx>
      <c:valAx>
        <c:axId val="449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4501024"/>
        <c:crosses val="autoZero"/>
        <c:crossBetween val="between"/>
      </c:valAx>
      <c:valAx>
        <c:axId val="45026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498848"/>
        <c:crosses val="max"/>
        <c:crossBetween val="between"/>
      </c:valAx>
      <c:catAx>
        <c:axId val="4498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2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>
                <a:latin typeface="Montserrat "/>
              </a:rPr>
              <a:t>CNI POR PROCESOS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'[ANALISIS CONSOLIDADO CNI (TH - num personal y grados).xlsx]CUADROS'!$A$32</c:f>
              <c:strCache>
                <c:ptCount val="1"/>
                <c:pt idx="0">
                  <c:v>GOBERNANTE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'[ANALISIS CONSOLIDADO CNI (TH - num personal y grados).xlsx]CUADROS'!$B$31:$F$31</c:f>
              <c:strCache>
                <c:ptCount val="5"/>
                <c:pt idx="0">
                  <c:v>DISCAPACIDADES</c:v>
                </c:pt>
                <c:pt idx="1">
                  <c:v>GÉNERO</c:v>
                </c:pt>
                <c:pt idx="2">
                  <c:v>INTERGENERACIONAL </c:v>
                </c:pt>
                <c:pt idx="3">
                  <c:v>MOVILIDAD HUMANA</c:v>
                </c:pt>
                <c:pt idx="4">
                  <c:v>PUEBLOS Y NACIONALIDADES </c:v>
                </c:pt>
              </c:strCache>
            </c:strRef>
          </c:cat>
          <c:val>
            <c:numRef>
              <c:f>'[ANALISIS CONSOLIDADO CNI (TH - num personal y grados).xlsx]CUADROS'!$B$32:$F$32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FF-4B2B-A334-1CF407948706}"/>
            </c:ext>
          </c:extLst>
        </c:ser>
        <c:ser>
          <c:idx val="1"/>
          <c:order val="1"/>
          <c:tx>
            <c:strRef>
              <c:f>'[ANALISIS CONSOLIDADO CNI (TH - num personal y grados).xlsx]CUADROS'!$A$33</c:f>
              <c:strCache>
                <c:ptCount val="1"/>
                <c:pt idx="0">
                  <c:v>SUSTANTIVO 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'[ANALISIS CONSOLIDADO CNI (TH - num personal y grados).xlsx]CUADROS'!$B$31:$F$31</c:f>
              <c:strCache>
                <c:ptCount val="5"/>
                <c:pt idx="0">
                  <c:v>DISCAPACIDADES</c:v>
                </c:pt>
                <c:pt idx="1">
                  <c:v>GÉNERO</c:v>
                </c:pt>
                <c:pt idx="2">
                  <c:v>INTERGENERACIONAL </c:v>
                </c:pt>
                <c:pt idx="3">
                  <c:v>MOVILIDAD HUMANA</c:v>
                </c:pt>
                <c:pt idx="4">
                  <c:v>PUEBLOS Y NACIONALIDADES </c:v>
                </c:pt>
              </c:strCache>
            </c:strRef>
          </c:cat>
          <c:val>
            <c:numRef>
              <c:f>'[ANALISIS CONSOLIDADO CNI (TH - num personal y grados).xlsx]CUADROS'!$B$33:$F$33</c:f>
              <c:numCache>
                <c:formatCode>General</c:formatCode>
                <c:ptCount val="5"/>
                <c:pt idx="0">
                  <c:v>47</c:v>
                </c:pt>
                <c:pt idx="1">
                  <c:v>15</c:v>
                </c:pt>
                <c:pt idx="2">
                  <c:v>45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FF-4B2B-A334-1CF407948706}"/>
            </c:ext>
          </c:extLst>
        </c:ser>
        <c:ser>
          <c:idx val="2"/>
          <c:order val="2"/>
          <c:tx>
            <c:strRef>
              <c:f>'[ANALISIS CONSOLIDADO CNI (TH - num personal y grados).xlsx]CUADROS'!$A$34</c:f>
              <c:strCache>
                <c:ptCount val="1"/>
                <c:pt idx="0">
                  <c:v>ADJETIVO </c:v>
                </c:pt>
              </c:strCache>
            </c:strRef>
          </c:tx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'[ANALISIS CONSOLIDADO CNI (TH - num personal y grados).xlsx]CUADROS'!$B$31:$F$31</c:f>
              <c:strCache>
                <c:ptCount val="5"/>
                <c:pt idx="0">
                  <c:v>DISCAPACIDADES</c:v>
                </c:pt>
                <c:pt idx="1">
                  <c:v>GÉNERO</c:v>
                </c:pt>
                <c:pt idx="2">
                  <c:v>INTERGENERACIONAL </c:v>
                </c:pt>
                <c:pt idx="3">
                  <c:v>MOVILIDAD HUMANA</c:v>
                </c:pt>
                <c:pt idx="4">
                  <c:v>PUEBLOS Y NACIONALIDADES </c:v>
                </c:pt>
              </c:strCache>
            </c:strRef>
          </c:cat>
          <c:val>
            <c:numRef>
              <c:f>'[ANALISIS CONSOLIDADO CNI (TH - num personal y grados).xlsx]CUADROS'!$B$34:$F$34</c:f>
              <c:numCache>
                <c:formatCode>General</c:formatCode>
                <c:ptCount val="5"/>
                <c:pt idx="0">
                  <c:v>39</c:v>
                </c:pt>
                <c:pt idx="1">
                  <c:v>17</c:v>
                </c:pt>
                <c:pt idx="2">
                  <c:v>27</c:v>
                </c:pt>
                <c:pt idx="3">
                  <c:v>8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FF-4B2B-A334-1CF4079487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4487968"/>
        <c:axId val="4497216"/>
      </c:barChart>
      <c:catAx>
        <c:axId val="44879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97216"/>
        <c:crosses val="autoZero"/>
        <c:auto val="1"/>
        <c:lblAlgn val="ctr"/>
        <c:lblOffset val="100"/>
        <c:noMultiLvlLbl val="0"/>
      </c:catAx>
      <c:valAx>
        <c:axId val="44972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rgbClr val="203864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8491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114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21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30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41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636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16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659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420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16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282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65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754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057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770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345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207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="" xmlns:a16="http://schemas.microsoft.com/office/drawing/2014/main" id="{778E9C8C-897C-4CEF-BE09-635A337E4E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="" xmlns:a16="http://schemas.microsoft.com/office/drawing/2014/main" id="{58B5C06B-6AD1-46B1-A1CE-014380416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C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="" xmlns:a16="http://schemas.microsoft.com/office/drawing/2014/main" id="{E09F6905-5694-42AB-9748-11F123B75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227D79-E044-47BE-8101-9F1E36830C66}" type="slidenum">
              <a:rPr lang="es-ES" altLang="es-EC"/>
              <a:pPr/>
              <a:t>24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441697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65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15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472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215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9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331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467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243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213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980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954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535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16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168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57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49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63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56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21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51AA93-82CE-42D8-B87A-8C3E040B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3E46-7ACC-4BFA-86A9-A60C5F5052CC}" type="datetimeFigureOut">
              <a:rPr lang="es-MX"/>
              <a:pPr>
                <a:defRPr/>
              </a:pPr>
              <a:t>23/03/2022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4AF1D3-BE6C-4249-A396-CF8C5168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5782C8-141D-41F9-9C7B-F07D68C7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DB3E4-FB05-4D5B-82EC-3912B991E519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47785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7" Target="../charts/chart1.xml" Type="http://schemas.openxmlformats.org/officeDocument/2006/relationships/chart"/><Relationship Id="rId2" Target="../notesSlides/notesSlide24.xml" Type="http://schemas.openxmlformats.org/officeDocument/2006/relationships/notesSlide"/><Relationship Id="rId1" Target="../slideLayouts/slideLayout9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56" descr="portad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2059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6"/>
          <p:cNvSpPr txBox="1"/>
          <p:nvPr/>
        </p:nvSpPr>
        <p:spPr>
          <a:xfrm>
            <a:off x="8909850" y="413075"/>
            <a:ext cx="2984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0"/>
            <a:ext cx="134112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506370" y="1763403"/>
            <a:ext cx="111015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700" b="1" kern="1200" dirty="0" smtClean="0"/>
              <a:t>SENSIBILIZACIÓN Y FORTALECIMIENTO DE CAPACIDADES, DIALOGOS POLÍTICOS Y PROMOCIÓN DE DERECHOS</a:t>
            </a:r>
            <a:endParaRPr lang="es-ES" sz="1700" b="1" kern="1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33414"/>
              </p:ext>
            </p:extLst>
          </p:nvPr>
        </p:nvGraphicFramePr>
        <p:xfrm>
          <a:off x="1288475" y="2687781"/>
          <a:ext cx="9670470" cy="38240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68390">
                  <a:extLst>
                    <a:ext uri="{9D8B030D-6E8A-4147-A177-3AD203B41FA5}">
                      <a16:colId xmlns="" xmlns:a16="http://schemas.microsoft.com/office/drawing/2014/main" val="2620310886"/>
                    </a:ext>
                  </a:extLst>
                </a:gridCol>
                <a:gridCol w="725390">
                  <a:extLst>
                    <a:ext uri="{9D8B030D-6E8A-4147-A177-3AD203B41FA5}">
                      <a16:colId xmlns="" xmlns:a16="http://schemas.microsoft.com/office/drawing/2014/main" val="3932560532"/>
                    </a:ext>
                  </a:extLst>
                </a:gridCol>
                <a:gridCol w="1147129">
                  <a:extLst>
                    <a:ext uri="{9D8B030D-6E8A-4147-A177-3AD203B41FA5}">
                      <a16:colId xmlns="" xmlns:a16="http://schemas.microsoft.com/office/drawing/2014/main" val="2021234885"/>
                    </a:ext>
                  </a:extLst>
                </a:gridCol>
                <a:gridCol w="1147129">
                  <a:extLst>
                    <a:ext uri="{9D8B030D-6E8A-4147-A177-3AD203B41FA5}">
                      <a16:colId xmlns="" xmlns:a16="http://schemas.microsoft.com/office/drawing/2014/main" val="246853418"/>
                    </a:ext>
                  </a:extLst>
                </a:gridCol>
                <a:gridCol w="944695">
                  <a:extLst>
                    <a:ext uri="{9D8B030D-6E8A-4147-A177-3AD203B41FA5}">
                      <a16:colId xmlns="" xmlns:a16="http://schemas.microsoft.com/office/drawing/2014/main" val="1999574471"/>
                    </a:ext>
                  </a:extLst>
                </a:gridCol>
                <a:gridCol w="944695">
                  <a:extLst>
                    <a:ext uri="{9D8B030D-6E8A-4147-A177-3AD203B41FA5}">
                      <a16:colId xmlns="" xmlns:a16="http://schemas.microsoft.com/office/drawing/2014/main" val="564441826"/>
                    </a:ext>
                  </a:extLst>
                </a:gridCol>
                <a:gridCol w="877217">
                  <a:extLst>
                    <a:ext uri="{9D8B030D-6E8A-4147-A177-3AD203B41FA5}">
                      <a16:colId xmlns="" xmlns:a16="http://schemas.microsoft.com/office/drawing/2014/main" val="79224272"/>
                    </a:ext>
                  </a:extLst>
                </a:gridCol>
                <a:gridCol w="1315825">
                  <a:extLst>
                    <a:ext uri="{9D8B030D-6E8A-4147-A177-3AD203B41FA5}">
                      <a16:colId xmlns="" xmlns:a16="http://schemas.microsoft.com/office/drawing/2014/main" val="3471372840"/>
                    </a:ext>
                  </a:extLst>
                </a:gridCol>
              </a:tblGrid>
              <a:tr h="3599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EVENTOS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NRO.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MODALIDAD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ALCANCE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NRO. DE PARTICIPANTES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717997"/>
                  </a:ext>
                </a:extLst>
              </a:tr>
              <a:tr h="377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VIRTUAL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PRESENCIAL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MIXTO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NACIONAL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LOCAL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6990497"/>
                  </a:ext>
                </a:extLst>
              </a:tr>
              <a:tr h="35994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PROMOCIÓN DE DERECHOS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5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226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9692202"/>
                  </a:ext>
                </a:extLst>
              </a:tr>
              <a:tr h="35994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SENSIBILIZACIÓN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                    4.259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1560650"/>
                  </a:ext>
                </a:extLst>
              </a:tr>
              <a:tr h="77388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FORTALECIMIENTO DE CAPACIDADES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                    7.048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7920031"/>
                  </a:ext>
                </a:extLst>
              </a:tr>
              <a:tr h="35994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DIÁLOGOS POLÍTICOS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120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2934558"/>
                  </a:ext>
                </a:extLst>
              </a:tr>
              <a:tr h="71989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CONSTRUCCION LINEAS DE POLÍTICA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205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7915554"/>
                  </a:ext>
                </a:extLst>
              </a:tr>
              <a:tr h="35994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                  11.858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6769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8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397848" y="3084423"/>
            <a:ext cx="2548552" cy="837332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397847" y="3303034"/>
            <a:ext cx="254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FORMULACIÓN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3077927" y="2310526"/>
            <a:ext cx="8862027" cy="32899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 smtClean="0">
                <a:latin typeface="Montserrat "/>
              </a:rPr>
              <a:t>Secretaría </a:t>
            </a:r>
            <a:r>
              <a:rPr lang="es-ES" sz="1600" kern="1200" dirty="0">
                <a:latin typeface="Montserrat "/>
              </a:rPr>
              <a:t>de Derechos Humanos.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Petroecuador para la formulación de su Plan de Igualdad de Género;.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 smtClean="0">
                <a:latin typeface="Montserrat "/>
              </a:rPr>
              <a:t>Instituto </a:t>
            </a:r>
            <a:r>
              <a:rPr lang="es-ES" sz="1600" kern="1200" dirty="0">
                <a:latin typeface="Montserrat "/>
              </a:rPr>
              <a:t>Nacional de Estadística y Censos, con el fin de incorporar en el INEC una política de Género.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Comisión especial de estadísticas de seguridad, justicia, crimen y transparencia</a:t>
            </a:r>
            <a:r>
              <a:rPr lang="es-ES" sz="1600" kern="1200" dirty="0" smtClean="0">
                <a:latin typeface="Montserrat "/>
              </a:rPr>
              <a:t>.</a:t>
            </a:r>
          </a:p>
          <a:p>
            <a:pPr marL="114300" lvl="1" indent="-114300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A las instituciones de la Mesa de Género y cambio climático y el Ministerio del Ambiente</a:t>
            </a:r>
          </a:p>
          <a:p>
            <a:pPr marL="114300" lvl="1" indent="-114300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A las instituciones de la Mesa para la formulación de la política para defensoras/es de los derechos humanos y de la naturaleza.</a:t>
            </a:r>
          </a:p>
          <a:p>
            <a:pPr marL="114300" lvl="1" indent="-114300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 smtClean="0">
                <a:latin typeface="Montserrat "/>
              </a:rPr>
              <a:t>A </a:t>
            </a:r>
            <a:r>
              <a:rPr lang="es-ES" sz="1600" kern="1200" dirty="0">
                <a:latin typeface="Montserrat "/>
              </a:rPr>
              <a:t>las instituciones integrantes de la Mesa de construcción del Registro Único de Violencia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A05E9DB-96EE-48FE-B55C-F6591E74CED5}"/>
              </a:ext>
            </a:extLst>
          </p:cNvPr>
          <p:cNvSpPr txBox="1"/>
          <p:nvPr/>
        </p:nvSpPr>
        <p:spPr>
          <a:xfrm>
            <a:off x="3368143" y="1762694"/>
            <a:ext cx="545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ASESORÍA TÉCNICA ESPECIALIZADA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100185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3275804" y="1829049"/>
            <a:ext cx="5640391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3368143" y="1856327"/>
            <a:ext cx="545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ASESORÍA TÉCNICA ESPECIALIZADA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C4EB7641-9C81-44BC-AD1C-B10DFF8E9110}"/>
              </a:ext>
            </a:extLst>
          </p:cNvPr>
          <p:cNvSpPr/>
          <p:nvPr/>
        </p:nvSpPr>
        <p:spPr>
          <a:xfrm>
            <a:off x="500693" y="2762481"/>
            <a:ext cx="3282246" cy="837332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4283632" y="2243062"/>
            <a:ext cx="7335205" cy="17608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Instituciones contraparte de la Iniciativa SpotLight.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Ministerio del Trabajo.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Policía Nacional.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Ministerio de Educación.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Secretaria de Derechos Humanos.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842647A-CEC0-4843-829B-6E0DAB256D14}"/>
              </a:ext>
            </a:extLst>
          </p:cNvPr>
          <p:cNvSpPr txBox="1"/>
          <p:nvPr/>
        </p:nvSpPr>
        <p:spPr>
          <a:xfrm>
            <a:off x="427273" y="2993487"/>
            <a:ext cx="34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TRANSVERSALIZACIÓN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8ABC6289-2204-4C31-8F7B-039086E8092E}"/>
              </a:ext>
            </a:extLst>
          </p:cNvPr>
          <p:cNvSpPr/>
          <p:nvPr/>
        </p:nvSpPr>
        <p:spPr>
          <a:xfrm>
            <a:off x="485421" y="4212300"/>
            <a:ext cx="3282246" cy="837332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1DFDE8D6-149B-4AC8-A8DB-B3EF7B6C395F}"/>
              </a:ext>
            </a:extLst>
          </p:cNvPr>
          <p:cNvSpPr txBox="1"/>
          <p:nvPr/>
        </p:nvSpPr>
        <p:spPr>
          <a:xfrm>
            <a:off x="715432" y="4462842"/>
            <a:ext cx="2822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OBSERVANCIA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5" name="Rectángulo: esquinas superiores redondeadas 4">
            <a:extLst>
              <a:ext uri="{FF2B5EF4-FFF2-40B4-BE49-F238E27FC236}">
                <a16:creationId xmlns="" xmlns:a16="http://schemas.microsoft.com/office/drawing/2014/main" id="{B6E3D495-2047-48FC-80D1-3B2C7E318A95}"/>
              </a:ext>
            </a:extLst>
          </p:cNvPr>
          <p:cNvSpPr txBox="1"/>
          <p:nvPr/>
        </p:nvSpPr>
        <p:spPr>
          <a:xfrm>
            <a:off x="4312231" y="3750558"/>
            <a:ext cx="7335205" cy="17608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Consejo Nacional Electoral.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Instituto de la Democracia.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Secretaría Nacional de Gestión de Riesgos (SNGR).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"/>
              </a:rPr>
              <a:t>CORDICOM.</a:t>
            </a:r>
          </a:p>
        </p:txBody>
      </p:sp>
    </p:spTree>
    <p:extLst>
      <p:ext uri="{BB962C8B-B14F-4D97-AF65-F5344CB8AC3E}">
        <p14:creationId xmlns:p14="http://schemas.microsoft.com/office/powerpoint/2010/main" val="384991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413413" y="2231648"/>
            <a:ext cx="11365173" cy="3130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Plan de Fortalecimiento de Capacidades técnicas y políticas internas de igualdad de género en la institucionalidad nacional y local y una metodología para su implementación.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Desarrollo de contenidos,  del II Curso de formación de instructores de  derechos humanos con especialización en género, de la Policía Nacional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Propuesta de syllabus para trabajar un curso virtual sobre derechos laborales con enfoque de Género, con la Escuela de la Función Judicial.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Metodología para el curso sobre implementación del Convenio 189 de la OIT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Metodología para la capacitación en temas de normativa, igualdad y no discriminación en el ámbito laboral, con los CCPD.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Metodología para el Curso de formación en vocerías sindicales en el marco de la implementación de los convenios 189 y 190 de la OIT.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Construcción de un curso sobre enfoque de género en la atención de riesgos y </a:t>
            </a:r>
            <a:r>
              <a:rPr lang="es-ES" sz="1600" kern="1200" dirty="0" smtClean="0">
                <a:latin typeface="Montserrat "/>
              </a:rPr>
              <a:t>desastres</a:t>
            </a:r>
            <a:endParaRPr lang="es-ES" sz="1600" kern="1200" dirty="0">
              <a:latin typeface="Montserrat 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2EC100E-989D-4098-9F83-CA930FEA74CD}"/>
              </a:ext>
            </a:extLst>
          </p:cNvPr>
          <p:cNvSpPr txBox="1"/>
          <p:nvPr/>
        </p:nvSpPr>
        <p:spPr>
          <a:xfrm>
            <a:off x="3368143" y="1740116"/>
            <a:ext cx="545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INSTRUMENTOS TÉCNICOS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15018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228600" y="2280355"/>
            <a:ext cx="11365173" cy="30968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Campaña comunicacional  “Mis Derechos, tus Derechos”.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Declaración del 30 de marzo como el día de la Trabajadora Remunerada del Hogar.”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Realización </a:t>
            </a:r>
            <a:r>
              <a:rPr lang="es-ES" sz="1800" kern="1200" dirty="0" smtClean="0">
                <a:latin typeface="Montserrat "/>
              </a:rPr>
              <a:t>del evento  </a:t>
            </a:r>
            <a:r>
              <a:rPr lang="es-ES" sz="1800" kern="1200" dirty="0">
                <a:latin typeface="Montserrat "/>
              </a:rPr>
              <a:t>“Deberes y obligaciones del Estado ecuatoriano frente a la violencia de género”.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“Estrategia de socialización de materiales para la promoción de derechos humanos de mujeres y personas LGBTI”.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Cuento sobre consentimiento.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Taller para promover la implementación del Convenio 190 de la OIT.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Taller para conmemorar los 10 años de la adopción del Convenio 189 de la OIT.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2EC100E-989D-4098-9F83-CA930FEA74CD}"/>
              </a:ext>
            </a:extLst>
          </p:cNvPr>
          <p:cNvSpPr txBox="1"/>
          <p:nvPr/>
        </p:nvSpPr>
        <p:spPr>
          <a:xfrm>
            <a:off x="3368143" y="1740116"/>
            <a:ext cx="545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PROMOCIÓN DE DERECHOS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91847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228600" y="2147991"/>
            <a:ext cx="11365173" cy="40890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Implementación del curso: Transversalización del enfoque de género en el sector público y privado.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Taller sobre estadísticas de mujeres trabajadoras remuneradas del Hogar.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Taller de Socialización de Medios de Contacto Ciudadano del Ministerio del Trabajo.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Evento sobre salud integral con la Fundación Mujer y Mujer.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Taller sobre el manejo del asistente virtual Mathilde 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 smtClean="0">
                <a:latin typeface="Montserrat "/>
              </a:rPr>
              <a:t>Simposio </a:t>
            </a:r>
            <a:r>
              <a:rPr lang="es-ES" sz="1800" kern="1200" dirty="0">
                <a:latin typeface="Montserrat "/>
              </a:rPr>
              <a:t>"Violencia por razones de género en espacios digitales".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2EC100E-989D-4098-9F83-CA930FEA74CD}"/>
              </a:ext>
            </a:extLst>
          </p:cNvPr>
          <p:cNvSpPr txBox="1"/>
          <p:nvPr/>
        </p:nvSpPr>
        <p:spPr>
          <a:xfrm>
            <a:off x="3368143" y="1740116"/>
            <a:ext cx="545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FORTALECIMIENTO DE CAPACIDADES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83996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252046" y="2132087"/>
            <a:ext cx="3361099" cy="306080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E526E79-3424-4409-9587-A9B0F30C44A2}"/>
              </a:ext>
            </a:extLst>
          </p:cNvPr>
          <p:cNvSpPr txBox="1"/>
          <p:nvPr/>
        </p:nvSpPr>
        <p:spPr>
          <a:xfrm>
            <a:off x="336791" y="2256867"/>
            <a:ext cx="3191608" cy="282313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b="1" dirty="0">
                <a:latin typeface="Montserrat "/>
              </a:rPr>
              <a:t>ASESORIA TÉCNICA</a:t>
            </a:r>
            <a:r>
              <a:rPr lang="es-ES" dirty="0">
                <a:latin typeface="Montserrat "/>
              </a:rPr>
              <a:t>: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GAD Cantonal de Cotacachi.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GAD Provincial de Pastaza.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GAD de El Triunfo.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GAD de Zamora Chinchipe.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Consejo Cantonal de Protección de Derechos de Rumiñahui.</a:t>
            </a: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TERRITORIO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EB82D464-0E3D-4AE2-94C8-96B162E6178E}"/>
              </a:ext>
            </a:extLst>
          </p:cNvPr>
          <p:cNvSpPr/>
          <p:nvPr/>
        </p:nvSpPr>
        <p:spPr>
          <a:xfrm>
            <a:off x="3913189" y="2120757"/>
            <a:ext cx="3868394" cy="306080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0CC16B44-F69C-44CC-BEA7-B53BEC8693BF}"/>
              </a:ext>
            </a:extLst>
          </p:cNvPr>
          <p:cNvSpPr/>
          <p:nvPr/>
        </p:nvSpPr>
        <p:spPr>
          <a:xfrm>
            <a:off x="8045184" y="2132087"/>
            <a:ext cx="3868394" cy="174049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7E32F135-F3A9-45A6-9251-EBCA8D47D99C}"/>
              </a:ext>
            </a:extLst>
          </p:cNvPr>
          <p:cNvSpPr txBox="1"/>
          <p:nvPr/>
        </p:nvSpPr>
        <p:spPr>
          <a:xfrm>
            <a:off x="4066306" y="2261528"/>
            <a:ext cx="3525716" cy="281847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DIFUSIÓN DE INSTRUMENTOS TÉCNICOS PARA LA TRANSVERSALIZACIÓN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Envío de Caja de herramientas a los </a:t>
            </a:r>
            <a:r>
              <a:rPr lang="es-ES" sz="1200" dirty="0" err="1">
                <a:latin typeface="Montserrat "/>
              </a:rPr>
              <a:t>GAD’s</a:t>
            </a:r>
            <a:r>
              <a:rPr lang="es-ES" sz="1200" dirty="0">
                <a:latin typeface="Montserrat "/>
              </a:rPr>
              <a:t> provinciales, incluyendo al Consejo de Régimen Especial de Galápagos, y parroquias rurales de provincias de la frontera norte (Esmeraldas, Carchi, Sucumbíos).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Guía para los Consejos Cantonales de Protección de Derechos sobre los procesos de conformación de los consejos consultivos en territorio.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250845D8-C665-4F4A-BB75-5F4F469D9F4A}"/>
              </a:ext>
            </a:extLst>
          </p:cNvPr>
          <p:cNvSpPr txBox="1"/>
          <p:nvPr/>
        </p:nvSpPr>
        <p:spPr>
          <a:xfrm>
            <a:off x="8185638" y="2200758"/>
            <a:ext cx="3578469" cy="195355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dirty="0">
                <a:latin typeface="Montserrat "/>
              </a:rPr>
              <a:t>Recomendaciones generales sobre los procesos de participación ciudadana para la conformación de los consejos consultivos de mujeres y personas LGBTI dirigida a los CCPD, entregadas a 28 </a:t>
            </a:r>
            <a:r>
              <a:rPr lang="es-ES" dirty="0" err="1">
                <a:latin typeface="Montserrat "/>
              </a:rPr>
              <a:t>GAD’s</a:t>
            </a:r>
            <a:r>
              <a:rPr lang="es-ES" dirty="0">
                <a:latin typeface="Montserrat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72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664617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228600" y="1903011"/>
            <a:ext cx="11590867" cy="38036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endParaRPr lang="es-ES" sz="1400" kern="1200" dirty="0">
              <a:latin typeface="Montserrat "/>
            </a:endParaRP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	</a:t>
            </a:r>
            <a:r>
              <a:rPr lang="es-ES" sz="1600" kern="1200" dirty="0">
                <a:latin typeface="Montserrat "/>
              </a:rPr>
              <a:t>Proceso de selección de los Consejos Consultivos de mujeres y personas LGBTI.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	Plan de trabajo con la Fundación Mujer y Mujer.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	Diálogo con Asociación LGBTI Años Dorados.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	Foro Cotopaxi.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	Diálogo SEGIB.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	</a:t>
            </a:r>
            <a:r>
              <a:rPr lang="es-ES" sz="1600" kern="1200" dirty="0" smtClean="0">
                <a:latin typeface="Montserrat "/>
              </a:rPr>
              <a:t>Conversatorio </a:t>
            </a:r>
            <a:r>
              <a:rPr lang="es-ES" sz="1600" kern="1200" dirty="0">
                <a:latin typeface="Montserrat "/>
              </a:rPr>
              <a:t>“Retos del Consejo Nacional para la Igualdad de Género en el marco de la transición”.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	</a:t>
            </a:r>
            <a:r>
              <a:rPr lang="es-ES" sz="1600" kern="1200" dirty="0" smtClean="0">
                <a:latin typeface="Montserrat "/>
              </a:rPr>
              <a:t>Jornadas “Semana por la igualdad de Género”</a:t>
            </a:r>
          </a:p>
          <a:p>
            <a:pPr marL="114300" lvl="2" indent="-114300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 </a:t>
            </a:r>
            <a:r>
              <a:rPr lang="es-ES" sz="1600" kern="1200" dirty="0" smtClean="0">
                <a:latin typeface="Montserrat "/>
              </a:rPr>
              <a:t>        Foro </a:t>
            </a:r>
            <a:r>
              <a:rPr lang="es-ES" sz="1600" kern="1200" dirty="0">
                <a:latin typeface="Montserrat "/>
              </a:rPr>
              <a:t>“Igualdad y empoderamiento de la Mujer frente al COVID”.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	Seminario virtual sobre derechos laborales con perspectiva de género, con la participación de más de 400 personas.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	Taller para fortalecer capacidades a las organizaciones de mujeres en participación y violencia política en Zamora 	</a:t>
            </a:r>
            <a:r>
              <a:rPr lang="es-ES" sz="1600" kern="1200" dirty="0" smtClean="0">
                <a:latin typeface="Montserrat "/>
              </a:rPr>
              <a:t>Chinchipe</a:t>
            </a:r>
          </a:p>
          <a:p>
            <a:pPr marL="114300" lvl="2" indent="-114300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 </a:t>
            </a:r>
            <a:r>
              <a:rPr lang="es-ES" sz="1600" kern="1200" dirty="0" smtClean="0">
                <a:latin typeface="Montserrat "/>
              </a:rPr>
              <a:t>        Base </a:t>
            </a:r>
            <a:r>
              <a:rPr lang="es-ES" sz="1600" kern="1200" dirty="0">
                <a:latin typeface="Montserrat "/>
              </a:rPr>
              <a:t>de datos de organizaciones de mujeres y colectivos LGBTI, actualizada.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endParaRPr lang="es-ES" sz="1600" kern="1200" dirty="0">
              <a:latin typeface="Montserrat 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A05E9DB-96EE-48FE-B55C-F6591E74CED5}"/>
              </a:ext>
            </a:extLst>
          </p:cNvPr>
          <p:cNvSpPr txBox="1"/>
          <p:nvPr/>
        </p:nvSpPr>
        <p:spPr>
          <a:xfrm>
            <a:off x="3368143" y="1694960"/>
            <a:ext cx="545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PARTICIPACIÓN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15041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397848" y="2798811"/>
            <a:ext cx="2548552" cy="1408555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397847" y="2995256"/>
            <a:ext cx="2548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INSTRUMENTOS Y DOCUMENTOS GENERADOS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3077927" y="2201286"/>
            <a:ext cx="8862027" cy="33991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Se han tramitado 32 casos de amenaza o violación de derechos, 2 pronunciamientos oficiales y 2 amicus curiae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Guía para la gestión de la observancia de los CCPD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Manual de Procesos Gestión de Casos de amenaza o violación de derechos en razón de Género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Formulario de ingreso de casos de observancia; y, Modelo de Acta de Confidencialidad para la Observancia </a:t>
            </a:r>
          </a:p>
          <a:p>
            <a:pPr marL="114300" lvl="1" indent="-114300" algn="l" defTabSz="6223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600" kern="1200" dirty="0">
                <a:latin typeface="Montserrat "/>
              </a:rPr>
              <a:t>Manual de Ambientes laborales para el cuidado de mujeres embarazadas, en período de lactancia, niñas y niños menores de 3 años del sector público.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A05E9DB-96EE-48FE-B55C-F6591E74CED5}"/>
              </a:ext>
            </a:extLst>
          </p:cNvPr>
          <p:cNvSpPr txBox="1"/>
          <p:nvPr/>
        </p:nvSpPr>
        <p:spPr>
          <a:xfrm>
            <a:off x="3368142" y="1762694"/>
            <a:ext cx="646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OBSERVANCIA, SEGUIMIENTO Y EVALUACIÓN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49752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397848" y="2798811"/>
            <a:ext cx="2548552" cy="1408555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397847" y="2995256"/>
            <a:ext cx="2548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INSTRUMENTOS Y DOCUMENTOS GENERADOS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3138187" y="2560137"/>
            <a:ext cx="8862027" cy="2603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Aportes al texto de reforma del Código Orgánico para la Protección Integral de Niñas, Niños y Adolescentes. 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Aportes al proyecto de “Ley para la interrupción voluntaria del embarazo” 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Comentarios al proyecto de “Ley Orgánica de Libre Expresión y Comunicación”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Aportes al proyecto de Ordenanza para la prevención, atención y reparación de víctimas de violencia contra las mujeres y de género en la provincia de Pastaza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38 documentos gestionados, revisados y enviados, de posicionamiento país para la participación ante mecanismos regionales e internacionales.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50 Documentos de Avances al cumplimiento de los Derechos Humanos de mujeres y personas LGBTI, para organismos de derechos humanos.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A05E9DB-96EE-48FE-B55C-F6591E74CED5}"/>
              </a:ext>
            </a:extLst>
          </p:cNvPr>
          <p:cNvSpPr txBox="1"/>
          <p:nvPr/>
        </p:nvSpPr>
        <p:spPr>
          <a:xfrm>
            <a:off x="3368142" y="1762694"/>
            <a:ext cx="646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OBSERVANCIA, SEGUIMIENTO Y EVALUACIÓN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23992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7" descr="foto-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04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7"/>
          <p:cNvSpPr txBox="1"/>
          <p:nvPr/>
        </p:nvSpPr>
        <p:spPr>
          <a:xfrm>
            <a:off x="6947181" y="413087"/>
            <a:ext cx="272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Biblioteca Nacional del Ecuador “Eugenio Espejo”</a:t>
            </a:r>
            <a:endParaRPr sz="1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Google Shape;88;p58">
            <a:extLst>
              <a:ext uri="{FF2B5EF4-FFF2-40B4-BE49-F238E27FC236}">
                <a16:creationId xmlns="" xmlns:a16="http://schemas.microsoft.com/office/drawing/2014/main" id="{B6A2C092-DD8A-472A-A198-6F0832B67DA6}"/>
              </a:ext>
            </a:extLst>
          </p:cNvPr>
          <p:cNvSpPr txBox="1"/>
          <p:nvPr/>
        </p:nvSpPr>
        <p:spPr>
          <a:xfrm>
            <a:off x="6707812" y="2769924"/>
            <a:ext cx="5159724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i="0" u="none" strike="noStrike" cap="none" dirty="0">
                <a:solidFill>
                  <a:schemeClr val="bg1"/>
                </a:solidFill>
                <a:latin typeface="Montserrat Black" panose="00000A00000000000000" pitchFamily="50" charset="0"/>
                <a:ea typeface="Montserrat Medium"/>
                <a:cs typeface="Montserrat Medium"/>
                <a:sym typeface="Montserrat Medium"/>
              </a:rPr>
              <a:t>MSc. LORENA ESCOBAR</a:t>
            </a:r>
            <a:endParaRPr sz="2800" b="1" i="0" u="none" strike="noStrike" cap="none" dirty="0">
              <a:solidFill>
                <a:schemeClr val="bg1"/>
              </a:solidFill>
              <a:latin typeface="Montserrat Black" panose="00000A00000000000000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Google Shape;88;p58">
            <a:extLst>
              <a:ext uri="{FF2B5EF4-FFF2-40B4-BE49-F238E27FC236}">
                <a16:creationId xmlns="" xmlns:a16="http://schemas.microsoft.com/office/drawing/2014/main" id="{D12BFAA2-41BD-4D91-94CC-E7F7ECCA14F1}"/>
              </a:ext>
            </a:extLst>
          </p:cNvPr>
          <p:cNvSpPr txBox="1"/>
          <p:nvPr/>
        </p:nvSpPr>
        <p:spPr>
          <a:xfrm>
            <a:off x="6707812" y="3298457"/>
            <a:ext cx="5159724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500" b="1" i="0" u="none" strike="noStrike" cap="none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Secretaria Técnica</a:t>
            </a:r>
            <a:endParaRPr sz="2500" b="1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397848" y="2798811"/>
            <a:ext cx="2548552" cy="1408555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397847" y="3149145"/>
            <a:ext cx="254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SEGUIMIENTO Y EVALUACIÓN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3101373" y="2193147"/>
            <a:ext cx="8862027" cy="34073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Metodología de Evaluación de la Agenda Nacional de las Mujeres y Personas LGBTI  </a:t>
            </a:r>
            <a:r>
              <a:rPr lang="es-ES" sz="1800" kern="1200" dirty="0" smtClean="0">
                <a:latin typeface="Montserrat "/>
              </a:rPr>
              <a:t>2018-2021</a:t>
            </a:r>
            <a:r>
              <a:rPr lang="es-ES" sz="1800" kern="1200" dirty="0">
                <a:latin typeface="Montserrat "/>
              </a:rPr>
              <a:t>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Matriz de sistematización de los informes país alineados a las políticas de la ANI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Informe de evaluación de la ANI 2018-2021 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800" kern="1200" dirty="0">
                <a:latin typeface="Montserrat "/>
              </a:rPr>
              <a:t>Reporte sobre “Lectura sobre los mecanismos de género en las instituciones del Estado”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A05E9DB-96EE-48FE-B55C-F6591E74CED5}"/>
              </a:ext>
            </a:extLst>
          </p:cNvPr>
          <p:cNvSpPr txBox="1"/>
          <p:nvPr/>
        </p:nvSpPr>
        <p:spPr>
          <a:xfrm>
            <a:off x="3368142" y="1762694"/>
            <a:ext cx="646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OBSERVANCIA, SEGUIMIENTO Y EVALUACIÓN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407119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397848" y="2875686"/>
            <a:ext cx="2548552" cy="1408555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397847" y="3214189"/>
            <a:ext cx="254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SEGUIMIENTO Y EVALUACIÓN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7" name="Rectángulo: esquinas superiores redondeadas 4">
            <a:extLst>
              <a:ext uri="{FF2B5EF4-FFF2-40B4-BE49-F238E27FC236}">
                <a16:creationId xmlns="" xmlns:a16="http://schemas.microsoft.com/office/drawing/2014/main" id="{E9CD57B4-44FA-4239-8875-778BCE7F2D2E}"/>
              </a:ext>
            </a:extLst>
          </p:cNvPr>
          <p:cNvSpPr txBox="1"/>
          <p:nvPr/>
        </p:nvSpPr>
        <p:spPr>
          <a:xfrm>
            <a:off x="3138187" y="2278164"/>
            <a:ext cx="8862027" cy="2603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Informe de seguimiento a los lineamientos de política en el marco de la pandemia COVID.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Matriz que contiene las observaciones realizadas por el Comité de la CEDAW, al Décimo Informe Ecuador.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Generación de dos matrices, la primera con la información de los 14 informes sombra presentados por sociedad civil, y  la segunda con los 8 informes presentados por sociedad civil, en fechas posteriores.</a:t>
            </a:r>
          </a:p>
          <a:p>
            <a:pPr marL="114300" lvl="1" indent="-114300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400" kern="1200" dirty="0">
                <a:latin typeface="Montserrat "/>
              </a:rPr>
              <a:t>Insumos para el reporte oral del X Informe CEDAW del Ecuador.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A05E9DB-96EE-48FE-B55C-F6591E74CED5}"/>
              </a:ext>
            </a:extLst>
          </p:cNvPr>
          <p:cNvSpPr txBox="1"/>
          <p:nvPr/>
        </p:nvSpPr>
        <p:spPr>
          <a:xfrm>
            <a:off x="3368142" y="1762694"/>
            <a:ext cx="646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OBSERVANCIA, SEGUIMIENTO Y EVALUACIÓN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70868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734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3275804" y="1772604"/>
            <a:ext cx="5640391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3368143" y="1788593"/>
            <a:ext cx="545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COOPERACIÓN INTERNACIONAL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C4EB7641-9C81-44BC-AD1C-B10DFF8E9110}"/>
              </a:ext>
            </a:extLst>
          </p:cNvPr>
          <p:cNvSpPr/>
          <p:nvPr/>
        </p:nvSpPr>
        <p:spPr>
          <a:xfrm>
            <a:off x="485421" y="2449550"/>
            <a:ext cx="2227659" cy="515384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842647A-CEC0-4843-829B-6E0DAB256D14}"/>
              </a:ext>
            </a:extLst>
          </p:cNvPr>
          <p:cNvSpPr txBox="1"/>
          <p:nvPr/>
        </p:nvSpPr>
        <p:spPr>
          <a:xfrm>
            <a:off x="442308" y="2519273"/>
            <a:ext cx="233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ONU MUEJERES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5" name="Rectángulo: esquinas superiores redondeadas 4">
            <a:extLst>
              <a:ext uri="{FF2B5EF4-FFF2-40B4-BE49-F238E27FC236}">
                <a16:creationId xmlns="" xmlns:a16="http://schemas.microsoft.com/office/drawing/2014/main" id="{B6E3D495-2047-48FC-80D1-3B2C7E318A95}"/>
              </a:ext>
            </a:extLst>
          </p:cNvPr>
          <p:cNvSpPr txBox="1"/>
          <p:nvPr/>
        </p:nvSpPr>
        <p:spPr>
          <a:xfrm>
            <a:off x="2711036" y="2296483"/>
            <a:ext cx="9219276" cy="7767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Norma técnica para la </a:t>
            </a:r>
            <a:r>
              <a:rPr lang="es-ES" sz="1200" dirty="0" err="1">
                <a:latin typeface="Montserrat "/>
              </a:rPr>
              <a:t>transversalización</a:t>
            </a:r>
            <a:r>
              <a:rPr lang="es-ES" sz="1200" dirty="0">
                <a:latin typeface="Montserrat "/>
              </a:rPr>
              <a:t> del enfoque de Género en la gestión pública.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Guía metodológica.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Diagnóstico para la Agenda Nacional  para la Igualdad de Género.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E05AC13-B081-477C-AB6B-634E1D1C0CAA}"/>
              </a:ext>
            </a:extLst>
          </p:cNvPr>
          <p:cNvSpPr/>
          <p:nvPr/>
        </p:nvSpPr>
        <p:spPr>
          <a:xfrm>
            <a:off x="485420" y="3053191"/>
            <a:ext cx="2227659" cy="515384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EA151AE1-B22E-441D-A132-70311C778B6E}"/>
              </a:ext>
            </a:extLst>
          </p:cNvPr>
          <p:cNvSpPr/>
          <p:nvPr/>
        </p:nvSpPr>
        <p:spPr>
          <a:xfrm>
            <a:off x="485420" y="3656832"/>
            <a:ext cx="2227659" cy="515384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CA4D422-9AB9-41FB-900F-169AAC59D356}"/>
              </a:ext>
            </a:extLst>
          </p:cNvPr>
          <p:cNvSpPr/>
          <p:nvPr/>
        </p:nvSpPr>
        <p:spPr>
          <a:xfrm>
            <a:off x="485420" y="4266282"/>
            <a:ext cx="2227659" cy="515384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499842BA-82E9-465B-A754-8D1C3E820098}"/>
              </a:ext>
            </a:extLst>
          </p:cNvPr>
          <p:cNvSpPr/>
          <p:nvPr/>
        </p:nvSpPr>
        <p:spPr>
          <a:xfrm>
            <a:off x="485420" y="4875732"/>
            <a:ext cx="2227659" cy="515384"/>
          </a:xfrm>
          <a:prstGeom prst="rect">
            <a:avLst/>
          </a:prstGeom>
          <a:solidFill>
            <a:srgbClr val="20386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73B00343-6A5B-412C-A37D-5CB55F2E84CF}"/>
              </a:ext>
            </a:extLst>
          </p:cNvPr>
          <p:cNvSpPr txBox="1"/>
          <p:nvPr/>
        </p:nvSpPr>
        <p:spPr>
          <a:xfrm>
            <a:off x="487463" y="3139357"/>
            <a:ext cx="222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UNFPA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08EFBA47-1BC7-4D82-B841-A68E63ADC647}"/>
              </a:ext>
            </a:extLst>
          </p:cNvPr>
          <p:cNvSpPr txBox="1"/>
          <p:nvPr/>
        </p:nvSpPr>
        <p:spPr>
          <a:xfrm>
            <a:off x="485420" y="3722348"/>
            <a:ext cx="222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CHILDFOUND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6ABF769-98F3-41CB-87F2-C7126D9BDD5E}"/>
              </a:ext>
            </a:extLst>
          </p:cNvPr>
          <p:cNvSpPr txBox="1"/>
          <p:nvPr/>
        </p:nvSpPr>
        <p:spPr>
          <a:xfrm>
            <a:off x="490774" y="4334524"/>
            <a:ext cx="222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CARE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898BA891-F097-4F43-859D-86FCDA044B71}"/>
              </a:ext>
            </a:extLst>
          </p:cNvPr>
          <p:cNvSpPr txBox="1"/>
          <p:nvPr/>
        </p:nvSpPr>
        <p:spPr>
          <a:xfrm>
            <a:off x="442308" y="4967748"/>
            <a:ext cx="222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MEGECI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5" name="Rectángulo: esquinas superiores redondeadas 4">
            <a:extLst>
              <a:ext uri="{FF2B5EF4-FFF2-40B4-BE49-F238E27FC236}">
                <a16:creationId xmlns="" xmlns:a16="http://schemas.microsoft.com/office/drawing/2014/main" id="{3FEB1BD0-7C55-433C-A25E-1FBFCC63EB77}"/>
              </a:ext>
            </a:extLst>
          </p:cNvPr>
          <p:cNvSpPr txBox="1"/>
          <p:nvPr/>
        </p:nvSpPr>
        <p:spPr>
          <a:xfrm>
            <a:off x="2685140" y="4886832"/>
            <a:ext cx="9219276" cy="5153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Acciones para el cumplimiento del Plan Nacional para la Erradicación de la Violencia de Género hacia la Niñez, Adolescencia y Mujeres – PNPEVCM.</a:t>
            </a:r>
          </a:p>
        </p:txBody>
      </p:sp>
      <p:sp>
        <p:nvSpPr>
          <p:cNvPr id="26" name="Rectángulo: esquinas superiores redondeadas 4">
            <a:extLst>
              <a:ext uri="{FF2B5EF4-FFF2-40B4-BE49-F238E27FC236}">
                <a16:creationId xmlns="" xmlns:a16="http://schemas.microsoft.com/office/drawing/2014/main" id="{0FF2BEED-5894-4955-BB6D-5F6684447732}"/>
              </a:ext>
            </a:extLst>
          </p:cNvPr>
          <p:cNvSpPr txBox="1"/>
          <p:nvPr/>
        </p:nvSpPr>
        <p:spPr>
          <a:xfrm>
            <a:off x="2711036" y="3063173"/>
            <a:ext cx="9219276" cy="5153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Acciones para el cumplimiento del Plan Nacional para la Erradicación de la Violencia de Género hacia la Niñez, Adolescencia y Mujeres – PNPEVCM.</a:t>
            </a:r>
          </a:p>
        </p:txBody>
      </p:sp>
      <p:sp>
        <p:nvSpPr>
          <p:cNvPr id="27" name="Rectángulo: esquinas superiores redondeadas 4">
            <a:extLst>
              <a:ext uri="{FF2B5EF4-FFF2-40B4-BE49-F238E27FC236}">
                <a16:creationId xmlns="" xmlns:a16="http://schemas.microsoft.com/office/drawing/2014/main" id="{50BF7311-AC48-4376-9CAC-AA981AFB5222}"/>
              </a:ext>
            </a:extLst>
          </p:cNvPr>
          <p:cNvSpPr txBox="1"/>
          <p:nvPr/>
        </p:nvSpPr>
        <p:spPr>
          <a:xfrm>
            <a:off x="2711036" y="3644633"/>
            <a:ext cx="9480964" cy="5153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Diálogo Empoderando a las mujeres y niñas, con asambleístas, evento que contó con 126 personas.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Organización de grupos focales en el "Día mundial de las habilidades de la juventud“.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Realización del Taller “Niñas y Proyectos de Vida libres de Discriminación”.</a:t>
            </a:r>
          </a:p>
        </p:txBody>
      </p:sp>
      <p:sp>
        <p:nvSpPr>
          <p:cNvPr id="28" name="Rectángulo: esquinas superiores redondeadas 4">
            <a:extLst>
              <a:ext uri="{FF2B5EF4-FFF2-40B4-BE49-F238E27FC236}">
                <a16:creationId xmlns="" xmlns:a16="http://schemas.microsoft.com/office/drawing/2014/main" id="{D2F73947-95CD-4EBA-B038-0096D8909CE0}"/>
              </a:ext>
            </a:extLst>
          </p:cNvPr>
          <p:cNvSpPr txBox="1"/>
          <p:nvPr/>
        </p:nvSpPr>
        <p:spPr>
          <a:xfrm>
            <a:off x="2718433" y="4316722"/>
            <a:ext cx="9480964" cy="5153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690" tIns="93345" rIns="186690" bIns="93345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"/>
              </a:rPr>
              <a:t>Manual Ilustrado del Convenio 190 y Recomendación 206 de la OIT, sobre violencia y acoso en el mundo del trabajo - Capítulo Ecuador.</a:t>
            </a:r>
          </a:p>
        </p:txBody>
      </p:sp>
    </p:spTree>
    <p:extLst>
      <p:ext uri="{BB962C8B-B14F-4D97-AF65-F5344CB8AC3E}">
        <p14:creationId xmlns:p14="http://schemas.microsoft.com/office/powerpoint/2010/main" val="420933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58"/>
          <p:cNvSpPr txBox="1"/>
          <p:nvPr/>
        </p:nvSpPr>
        <p:spPr>
          <a:xfrm>
            <a:off x="1072444" y="2218042"/>
            <a:ext cx="10047111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 b="1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PROCESOS ADJETIVOS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4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 b="1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DIRECCIÓN ADMINISTRATIVA FINANCIERA</a:t>
            </a:r>
            <a:endParaRPr sz="4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01747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6;p58" descr="fondo-05.png">
            <a:extLst>
              <a:ext uri="{FF2B5EF4-FFF2-40B4-BE49-F238E27FC236}">
                <a16:creationId xmlns="" xmlns:a16="http://schemas.microsoft.com/office/drawing/2014/main" id="{682C0517-238B-46B7-9EAE-4DE2D743CC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D9D9D05-B49C-4B1E-A97D-9F5B8A911E29}"/>
              </a:ext>
            </a:extLst>
          </p:cNvPr>
          <p:cNvSpPr txBox="1"/>
          <p:nvPr/>
        </p:nvSpPr>
        <p:spPr>
          <a:xfrm>
            <a:off x="3551717" y="1786163"/>
            <a:ext cx="5088565" cy="87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200" dirty="0">
                <a:latin typeface="Montserrat "/>
              </a:rPr>
              <a:t>En el 2021 el CNIG trabajó con el contingente de  36 personas: </a:t>
            </a:r>
          </a:p>
          <a:p>
            <a:pPr algn="just">
              <a:defRPr/>
            </a:pPr>
            <a:endParaRPr lang="es-ES" sz="1200" dirty="0">
              <a:latin typeface="Montserrat "/>
            </a:endParaRPr>
          </a:p>
          <a:p>
            <a:pPr algn="just">
              <a:defRPr/>
            </a:pPr>
            <a:r>
              <a:rPr lang="es-ES" sz="1200" dirty="0">
                <a:latin typeface="Montserrat "/>
              </a:rPr>
              <a:t>                 30                               05                                    01                                                         </a:t>
            </a:r>
          </a:p>
          <a:p>
            <a:pPr algn="just">
              <a:defRPr/>
            </a:pPr>
            <a:r>
              <a:rPr lang="es-ES" sz="1200" dirty="0"/>
              <a:t>                                                         </a:t>
            </a:r>
            <a:r>
              <a:rPr lang="es-ES" sz="1467" dirty="0"/>
              <a:t>                       </a:t>
            </a:r>
            <a:r>
              <a:rPr lang="es-ES" sz="1200" dirty="0"/>
              <a:t>                        </a:t>
            </a:r>
          </a:p>
        </p:txBody>
      </p:sp>
      <p:pic>
        <p:nvPicPr>
          <p:cNvPr id="22533" name="18 Imagen" descr="Semana De La Mujer Fuentidue&amp;209a Tajo Ayuntamiento - Simbolo De Las Mujeres, HD Png Download ">
            <a:extLst>
              <a:ext uri="{FF2B5EF4-FFF2-40B4-BE49-F238E27FC236}">
                <a16:creationId xmlns="" xmlns:a16="http://schemas.microsoft.com/office/drawing/2014/main" id="{DC78B9AC-387E-45F0-950F-2D07BC74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03" y="2019857"/>
            <a:ext cx="476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24 Imagen" descr="♂⚤⚥⧬웃👨 Signo masculino (aprende como hacer el símbolo masculino)">
            <a:extLst>
              <a:ext uri="{FF2B5EF4-FFF2-40B4-BE49-F238E27FC236}">
                <a16:creationId xmlns="" xmlns:a16="http://schemas.microsoft.com/office/drawing/2014/main" id="{78295A39-2F20-466D-AD34-7FCDF308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70" y="2063512"/>
            <a:ext cx="381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32 Imagen" descr="Importancia del LGBT">
            <a:extLst>
              <a:ext uri="{FF2B5EF4-FFF2-40B4-BE49-F238E27FC236}">
                <a16:creationId xmlns="" xmlns:a16="http://schemas.microsoft.com/office/drawing/2014/main" id="{C8E7087D-4B5A-48A2-A1A1-C1AFD8574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14" y="2063512"/>
            <a:ext cx="6667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Marcador de contenido 5">
            <a:extLst>
              <a:ext uri="{FF2B5EF4-FFF2-40B4-BE49-F238E27FC236}">
                <a16:creationId xmlns="" xmlns:a16="http://schemas.microsoft.com/office/drawing/2014/main" id="{A1E40160-1765-4546-BD3C-B5E1EFE2B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786786"/>
              </p:ext>
            </p:extLst>
          </p:nvPr>
        </p:nvGraphicFramePr>
        <p:xfrm>
          <a:off x="397848" y="2766020"/>
          <a:ext cx="4496176" cy="25668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76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67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MODALIDAD LABORAL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12700" marR="12700" marT="1270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TOTAL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12700" marR="12700" marT="12705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78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CONTRATO  INDEFINIDO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2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78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CONTRATOS OCASIONALES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7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78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NOMBRAMIENTO LIBRE REMOCIÓN 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Montserrat "/>
                        </a:rPr>
                        <a:t>3</a:t>
                      </a:r>
                      <a:endParaRPr lang="es-ES" sz="1400" b="0" i="0" u="none" strike="noStrike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78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NOMBRAMIENTO PERMANENTE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14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78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NOMBRAMIENTO PROVISIONAL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9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Montserrat "/>
                        </a:rPr>
                        <a:t>NOMBRAMIENTO PROVISIONAL EN PUESTO DIRECTIVO </a:t>
                      </a:r>
                      <a:endParaRPr lang="es-ES" sz="1400" b="0" i="0" u="none" strike="noStrike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1</a:t>
                      </a:r>
                      <a:endParaRPr lang="es-ES" sz="1400" b="0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78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TOTAL GENERAL</a:t>
                      </a:r>
                      <a:endParaRPr lang="es-ES" sz="1400" b="1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36</a:t>
                      </a:r>
                      <a:endParaRPr lang="es-ES" sz="1400" b="1" i="0" u="none" strike="noStrike" dirty="0">
                        <a:effectLst/>
                        <a:latin typeface="Montserrat "/>
                      </a:endParaRPr>
                    </a:p>
                  </a:txBody>
                  <a:tcPr marL="12700" marR="12700" marT="1270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0829FC37-C616-4EE5-A53F-41F4065F6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514297"/>
              </p:ext>
            </p:extLst>
          </p:nvPr>
        </p:nvGraphicFramePr>
        <p:xfrm>
          <a:off x="6226369" y="2390037"/>
          <a:ext cx="6248268" cy="354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Google Shape;87;p58">
            <a:extLst>
              <a:ext uri="{FF2B5EF4-FFF2-40B4-BE49-F238E27FC236}">
                <a16:creationId xmlns="" xmlns:a16="http://schemas.microsoft.com/office/drawing/2014/main" id="{EDA85F4E-5DF7-4F84-9BFC-7D8814A23379}"/>
              </a:ext>
            </a:extLst>
          </p:cNvPr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04510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252046" y="2132087"/>
            <a:ext cx="3361099" cy="25856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E526E79-3424-4409-9587-A9B0F30C44A2}"/>
              </a:ext>
            </a:extLst>
          </p:cNvPr>
          <p:cNvSpPr txBox="1"/>
          <p:nvPr/>
        </p:nvSpPr>
        <p:spPr>
          <a:xfrm>
            <a:off x="336791" y="2256867"/>
            <a:ext cx="3191608" cy="246090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dirty="0">
                <a:latin typeface="Montserrat "/>
              </a:rPr>
              <a:t>Seguimiento y control de contratos y convenios  vigentes.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Proceso de baja de bienes.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Proceso de contratación de seguros.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Constatación física de bienes del CNIG.</a:t>
            </a: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"/>
              </a:rPr>
              <a:t>RESULTADOS ALCANZADOS</a:t>
            </a:r>
          </a:p>
          <a:p>
            <a:pPr algn="ctr"/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EB82D464-0E3D-4AE2-94C8-96B162E6178E}"/>
              </a:ext>
            </a:extLst>
          </p:cNvPr>
          <p:cNvSpPr/>
          <p:nvPr/>
        </p:nvSpPr>
        <p:spPr>
          <a:xfrm>
            <a:off x="3913189" y="2120757"/>
            <a:ext cx="3868394" cy="14464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0CC16B44-F69C-44CC-BEA7-B53BEC8693BF}"/>
              </a:ext>
            </a:extLst>
          </p:cNvPr>
          <p:cNvSpPr/>
          <p:nvPr/>
        </p:nvSpPr>
        <p:spPr>
          <a:xfrm>
            <a:off x="8045184" y="2132087"/>
            <a:ext cx="3868394" cy="141201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7E32F135-F3A9-45A6-9251-EBCA8D47D99C}"/>
              </a:ext>
            </a:extLst>
          </p:cNvPr>
          <p:cNvSpPr txBox="1"/>
          <p:nvPr/>
        </p:nvSpPr>
        <p:spPr>
          <a:xfrm>
            <a:off x="4066306" y="2261529"/>
            <a:ext cx="3525716" cy="116747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dirty="0">
                <a:latin typeface="Montserrat "/>
              </a:rPr>
              <a:t>Implementados todos los subsistemas técnicos de la gestión de talento humano observando las normas y procedimientos vigentes.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250845D8-C665-4F4A-BB75-5F4F469D9F4A}"/>
              </a:ext>
            </a:extLst>
          </p:cNvPr>
          <p:cNvSpPr txBox="1"/>
          <p:nvPr/>
        </p:nvSpPr>
        <p:spPr>
          <a:xfrm>
            <a:off x="8190146" y="2315856"/>
            <a:ext cx="3578469" cy="122824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dirty="0">
                <a:latin typeface="Montserrat "/>
              </a:rPr>
              <a:t>Gestión oportuna de los recursos humanos, financieros y servicios administrativos de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14231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"/>
              </a:rPr>
              <a:t>CONTRATACIÓN PÚBLICA</a:t>
            </a:r>
          </a:p>
          <a:p>
            <a:pPr algn="ctr"/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="" xmlns:a16="http://schemas.microsoft.com/office/drawing/2014/main" id="{E4F6268B-C6BE-425C-98FD-0F1A1595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57421"/>
              </p:ext>
            </p:extLst>
          </p:nvPr>
        </p:nvGraphicFramePr>
        <p:xfrm>
          <a:off x="397847" y="2684781"/>
          <a:ext cx="6203920" cy="26609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6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3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6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38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73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98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TIPO DE CONTRATACIÓN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ADJUDICADOS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FINALIZADOS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NRO.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PRESUPUESTO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NRO.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PRESUPUESTO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4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Ínfima Cuantía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11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          20.370,13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2,00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                414,38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4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Régimen Especial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Montserrat 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            3.866,40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4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Catálogo Electrónico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Montserrat "/>
                        </a:rPr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Montserrat "/>
                        </a:rPr>
                        <a:t>          13.071,60  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4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TOTAL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  <a:latin typeface="Montserrat "/>
                        </a:rPr>
                        <a:t>15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  <a:latin typeface="Montserrat "/>
                        </a:rPr>
                        <a:t>          37.308,13   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Montserrat "/>
                        </a:rPr>
                        <a:t>                414,38  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C6A52AA6-3B0F-4516-8BA3-8CDAC6271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993323"/>
              </p:ext>
            </p:extLst>
          </p:nvPr>
        </p:nvGraphicFramePr>
        <p:xfrm>
          <a:off x="6969469" y="2684781"/>
          <a:ext cx="5222531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239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"/>
              </a:rPr>
              <a:t>CONTRATACIÓN PÚBLICA</a:t>
            </a:r>
          </a:p>
          <a:p>
            <a:pPr algn="ctr"/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C8C97FF4-855F-42A6-AC3B-7DCB6B27B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75613"/>
              </p:ext>
            </p:extLst>
          </p:nvPr>
        </p:nvGraphicFramePr>
        <p:xfrm>
          <a:off x="2347965" y="2196543"/>
          <a:ext cx="7496070" cy="321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6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7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17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3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18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GRUPO DE GASTO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DESCRIPCIÓN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CODIFICADO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DEVENGADO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PORCENTAJE DE EJECUCIÓN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11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51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EGRESOS EN PERSONAL 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705.615,51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705.615,51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100.00   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3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53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BIENES Y SERVICIOS DE</a:t>
                      </a:r>
                      <a:br>
                        <a:rPr lang="es-ES" sz="1200" dirty="0">
                          <a:effectLst/>
                          <a:latin typeface="Montserrat "/>
                        </a:rPr>
                      </a:br>
                      <a:r>
                        <a:rPr lang="es-ES" sz="1200" dirty="0">
                          <a:effectLst/>
                          <a:latin typeface="Montserrat "/>
                        </a:rPr>
                        <a:t>CONSUMO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40.636,58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39.471,58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97,13%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9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57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OTROS EGRESOS CORRIENTES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5.190,39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5.190,39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100,00%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13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71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EGRESOS EN PERSONAL PARA INVERSION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29.205,00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29.205,00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100,00%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7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99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OTROS PASIVOS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2.811,43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2.811,43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100,00%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28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 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TOTAL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783.458,91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Montserrat "/>
                        </a:rPr>
                        <a:t>782.293,91</a:t>
                      </a:r>
                      <a:endParaRPr lang="es-ES" sz="120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Montserrat "/>
                        </a:rPr>
                        <a:t>99,85%</a:t>
                      </a:r>
                      <a:endParaRPr lang="es-ES" sz="1200" dirty="0">
                        <a:effectLst/>
                        <a:latin typeface="Montserrat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031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0081" y="1787344"/>
            <a:ext cx="109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kern="1200" dirty="0">
                <a:solidFill>
                  <a:schemeClr val="bg1"/>
                </a:solidFill>
                <a:latin typeface="Montserrat "/>
              </a:rPr>
              <a:t>PRESUPUESTO DE LOS 5 CONSEJOS PARA LA IGUALDADA AL 2022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CEE1F397-3006-4E19-B519-A54EC54CE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20195"/>
              </p:ext>
            </p:extLst>
          </p:nvPr>
        </p:nvGraphicFramePr>
        <p:xfrm>
          <a:off x="341312" y="2260878"/>
          <a:ext cx="5667602" cy="31631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64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3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4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CONSEJO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PRESUPUESTO 2022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Género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                780.231,00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1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Intergeneracional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            1.763.671,00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Pueblos y Nacionalidades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                798.143,00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1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Discapacidades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            1.688.496,00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Movilidad Humana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                434.883,00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4E0EFD61-6AA5-45F7-8A76-BF46E1E8A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957346"/>
              </p:ext>
            </p:extLst>
          </p:nvPr>
        </p:nvGraphicFramePr>
        <p:xfrm>
          <a:off x="6507765" y="2255391"/>
          <a:ext cx="5325959" cy="31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2289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213" y="1792257"/>
            <a:ext cx="10945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kern="1200" dirty="0">
                <a:solidFill>
                  <a:schemeClr val="bg1"/>
                </a:solidFill>
                <a:latin typeface="Montserrat "/>
              </a:rPr>
              <a:t>ANÁLISIS COMPARATIVO | PERSONAL CONSEJOS NACIONALES PARA LA IGUALDAD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F421965E-7405-4671-9807-BD91D846A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88065"/>
              </p:ext>
            </p:extLst>
          </p:nvPr>
        </p:nvGraphicFramePr>
        <p:xfrm>
          <a:off x="171547" y="2311122"/>
          <a:ext cx="6057707" cy="287382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41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2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7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0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32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51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144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PROCESOS 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DISCAPACIDADES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GÉNERO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INTERGENERACIONAL 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MOVILIDAD HUMANA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PUEBLOS Y NACIONAL. 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0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GOBERNANTE</a:t>
                      </a:r>
                      <a:endParaRPr lang="es-ES" sz="1100" b="0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Montserrat "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Montserrat "/>
                        </a:rPr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0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SUSTANTIVO </a:t>
                      </a:r>
                      <a:endParaRPr lang="es-ES" sz="1100" b="0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47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45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Montserrat "/>
                        </a:rPr>
                        <a:t>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0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ADJETIVO </a:t>
                      </a:r>
                      <a:endParaRPr lang="es-ES" sz="1100" b="0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Montserrat "/>
                        </a:rPr>
                        <a:t>39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27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Montserrat "/>
                        </a:rPr>
                        <a:t>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44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  <a:latin typeface="Montserrat "/>
                        </a:rPr>
                        <a:t>TOTAL GENERAL 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Montserrat "/>
                        </a:rPr>
                        <a:t>88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34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74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14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Montserrat "/>
                        </a:rPr>
                        <a:t>42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7ED19D2D-4B59-461D-87C3-538E72480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729916"/>
              </p:ext>
            </p:extLst>
          </p:nvPr>
        </p:nvGraphicFramePr>
        <p:xfrm>
          <a:off x="6400800" y="2311122"/>
          <a:ext cx="5717512" cy="287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679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8DD3EFD1-4978-4CA1-B54D-6285648B102F}"/>
              </a:ext>
            </a:extLst>
          </p:cNvPr>
          <p:cNvGrpSpPr/>
          <p:nvPr/>
        </p:nvGrpSpPr>
        <p:grpSpPr>
          <a:xfrm>
            <a:off x="608434" y="2393213"/>
            <a:ext cx="1797544" cy="3018351"/>
            <a:chOff x="2086" y="1496399"/>
            <a:chExt cx="1977331" cy="3031689"/>
          </a:xfrm>
        </p:grpSpPr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45C72C21-4EE7-4DE2-9C84-078CDC6E7C26}"/>
                </a:ext>
              </a:extLst>
            </p:cNvPr>
            <p:cNvSpPr/>
            <p:nvPr/>
          </p:nvSpPr>
          <p:spPr>
            <a:xfrm>
              <a:off x="18463" y="1496399"/>
              <a:ext cx="1960954" cy="303168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uadroTexto 24">
              <a:extLst>
                <a:ext uri="{FF2B5EF4-FFF2-40B4-BE49-F238E27FC236}">
                  <a16:creationId xmlns="" xmlns:a16="http://schemas.microsoft.com/office/drawing/2014/main" id="{9E526E79-3424-4409-9587-A9B0F30C44A2}"/>
                </a:ext>
              </a:extLst>
            </p:cNvPr>
            <p:cNvSpPr txBox="1"/>
            <p:nvPr/>
          </p:nvSpPr>
          <p:spPr>
            <a:xfrm>
              <a:off x="2086" y="1627687"/>
              <a:ext cx="1977331" cy="290040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200" kern="1200" dirty="0">
                  <a:latin typeface="Montserrat "/>
                </a:rPr>
                <a:t>Formular políticas públicas para el logro de la igualdad y no discriminación en razón de género, en coordinación con las instituciones de las cinco Funciones del Estado, en todos los niveles de Gobierno.</a:t>
              </a:r>
              <a:endParaRPr lang="es-ES" sz="1200" kern="1200" dirty="0">
                <a:latin typeface="Montserrat "/>
              </a:endParaRP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E1BD9E19-A77C-4938-9015-64C1AD132EE8}"/>
              </a:ext>
            </a:extLst>
          </p:cNvPr>
          <p:cNvSpPr/>
          <p:nvPr/>
        </p:nvSpPr>
        <p:spPr>
          <a:xfrm>
            <a:off x="2592871" y="2310582"/>
            <a:ext cx="1782656" cy="310098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68AA08BB-6715-47B2-B78D-BCA2E19F2755}"/>
              </a:ext>
            </a:extLst>
          </p:cNvPr>
          <p:cNvSpPr txBox="1"/>
          <p:nvPr/>
        </p:nvSpPr>
        <p:spPr>
          <a:xfrm>
            <a:off x="2609693" y="2467410"/>
            <a:ext cx="1782656" cy="273226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200" kern="1200" dirty="0">
                <a:latin typeface="Montserrat "/>
              </a:rPr>
              <a:t>Transversalizar el enfoque de género en las diferentes funciones del Estado e instituciones del sector público e incidir en la transformación de los patrones sociales y culturales para garantizar la igualdad y la no discriminación; y, fortalecer la actoría de las mujeres y personas LGBTI</a:t>
            </a:r>
            <a:r>
              <a:rPr lang="es-EC" sz="1300" kern="1200" dirty="0"/>
              <a:t>.</a:t>
            </a:r>
            <a:endParaRPr lang="es-ES" sz="1300" kern="1200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3D236335-53B4-4A74-9AA6-855A23F19E60}"/>
              </a:ext>
            </a:extLst>
          </p:cNvPr>
          <p:cNvSpPr/>
          <p:nvPr/>
        </p:nvSpPr>
        <p:spPr>
          <a:xfrm>
            <a:off x="4562421" y="2422054"/>
            <a:ext cx="1782656" cy="298950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3371F19-B86A-4996-956B-B364D7270C2F}"/>
              </a:ext>
            </a:extLst>
          </p:cNvPr>
          <p:cNvSpPr txBox="1"/>
          <p:nvPr/>
        </p:nvSpPr>
        <p:spPr>
          <a:xfrm>
            <a:off x="4562421" y="2467410"/>
            <a:ext cx="1749221" cy="297299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200" kern="1200" dirty="0">
                <a:latin typeface="Montserrat "/>
              </a:rPr>
              <a:t>Observar, recomendar, dar seguimiento y evaluar el cumplimiento de la debida garantía y protección de los derechos humanos en materia de igualdad y no discriminación en razón de género, en el ámbito nacional y local.</a:t>
            </a:r>
            <a:endParaRPr lang="es-ES" sz="1200" kern="1200" dirty="0">
              <a:latin typeface="Montserrat 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623322" y="1998906"/>
            <a:ext cx="5731587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C3E5CAE-4651-4F15-86DA-3B6544F0DD7E}"/>
              </a:ext>
            </a:extLst>
          </p:cNvPr>
          <p:cNvSpPr txBox="1"/>
          <p:nvPr/>
        </p:nvSpPr>
        <p:spPr>
          <a:xfrm>
            <a:off x="608434" y="1989152"/>
            <a:ext cx="18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OE1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2578004" y="2033103"/>
            <a:ext cx="178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OE2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E43359DB-360B-41B0-AFB1-4BEF14C44CB8}"/>
              </a:ext>
            </a:extLst>
          </p:cNvPr>
          <p:cNvSpPr txBox="1"/>
          <p:nvPr/>
        </p:nvSpPr>
        <p:spPr>
          <a:xfrm>
            <a:off x="4542618" y="2002788"/>
            <a:ext cx="176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OE3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="" xmlns:a16="http://schemas.microsoft.com/office/drawing/2014/main" id="{7ACEB672-49AA-4F6E-8240-5A1D458D5006}"/>
              </a:ext>
            </a:extLst>
          </p:cNvPr>
          <p:cNvGrpSpPr/>
          <p:nvPr/>
        </p:nvGrpSpPr>
        <p:grpSpPr>
          <a:xfrm>
            <a:off x="6978470" y="2893782"/>
            <a:ext cx="4079696" cy="2074894"/>
            <a:chOff x="18463" y="1496399"/>
            <a:chExt cx="1960954" cy="3031688"/>
          </a:xfrm>
        </p:grpSpPr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F8D85BC6-CCE1-4965-8F19-F9037B052BA6}"/>
                </a:ext>
              </a:extLst>
            </p:cNvPr>
            <p:cNvSpPr/>
            <p:nvPr/>
          </p:nvSpPr>
          <p:spPr>
            <a:xfrm>
              <a:off x="18463" y="1496399"/>
              <a:ext cx="1960954" cy="303168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5DFDAA83-1BDD-4BD8-A1BE-E66978E19EF9}"/>
                </a:ext>
              </a:extLst>
            </p:cNvPr>
            <p:cNvSpPr txBox="1"/>
            <p:nvPr/>
          </p:nvSpPr>
          <p:spPr>
            <a:xfrm>
              <a:off x="18463" y="1496399"/>
              <a:ext cx="1960954" cy="303168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algn="ctr">
                <a:defRPr/>
              </a:pPr>
              <a:r>
                <a:rPr lang="es-EC" dirty="0">
                  <a:latin typeface="Montserrat "/>
                </a:rPr>
                <a:t>Asegurar la plena vigencia y el ejercicio  de los derechos de las mujeres y personas LGBTI, consagrados en la Constitución y en los instrumentos internacionales de Derechos Humanos, a través de la formulación, transversalización, observancia, seguimiento y evaluación de las políticas públicas, en todo el territorio nacional.</a:t>
              </a:r>
              <a:endParaRPr lang="es-ES" sz="1800" dirty="0">
                <a:latin typeface="Montserrat "/>
              </a:endParaRPr>
            </a:p>
          </p:txBody>
        </p:sp>
      </p:grpSp>
      <p:sp>
        <p:nvSpPr>
          <p:cNvPr id="34" name="Flecha: a la derecha 8">
            <a:extLst>
              <a:ext uri="{FF2B5EF4-FFF2-40B4-BE49-F238E27FC236}">
                <a16:creationId xmlns="" xmlns:a16="http://schemas.microsoft.com/office/drawing/2014/main" id="{5DEACEA8-21D9-40ED-B32A-4FD4293204E1}"/>
              </a:ext>
            </a:extLst>
          </p:cNvPr>
          <p:cNvSpPr txBox="1"/>
          <p:nvPr/>
        </p:nvSpPr>
        <p:spPr>
          <a:xfrm>
            <a:off x="6963582" y="2514626"/>
            <a:ext cx="4109472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70A9624B-F32B-4E6C-B9BB-63EA52A9418F}"/>
              </a:ext>
            </a:extLst>
          </p:cNvPr>
          <p:cNvSpPr txBox="1"/>
          <p:nvPr/>
        </p:nvSpPr>
        <p:spPr>
          <a:xfrm>
            <a:off x="7019024" y="2523923"/>
            <a:ext cx="394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MISIÓN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58"/>
          <p:cNvSpPr txBox="1"/>
          <p:nvPr/>
        </p:nvSpPr>
        <p:spPr>
          <a:xfrm>
            <a:off x="1072444" y="2218042"/>
            <a:ext cx="1004711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PROCESOS ADJETIVOS DE ASESORÍA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DIRECCIÓN DE ASESORÍA JURÍDICA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UNIDAD DE PLANIFICACIÓNY GESTIÓN ESTRATÉGICA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COMUNICACIÓN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C" sz="4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8947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252046" y="2132086"/>
            <a:ext cx="3361099" cy="34006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E526E79-3424-4409-9587-A9B0F30C44A2}"/>
              </a:ext>
            </a:extLst>
          </p:cNvPr>
          <p:cNvSpPr txBox="1"/>
          <p:nvPr/>
        </p:nvSpPr>
        <p:spPr>
          <a:xfrm>
            <a:off x="336791" y="2189148"/>
            <a:ext cx="3191608" cy="356112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ASESORÍA LEGAL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ha elaborado 7 criterios jurídicos y 2 informes jurídicos</a:t>
            </a:r>
          </a:p>
          <a:p>
            <a:pPr lvl="0" algn="ctr"/>
            <a:r>
              <a:rPr lang="es-ES" sz="1200" dirty="0">
                <a:latin typeface="Montserrat "/>
              </a:rPr>
              <a:t>Se procedió a revisar 14 proyectos  de normativa.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elaboraron 5 proyectos de resoluciones, 3 actas de finiquito</a:t>
            </a:r>
          </a:p>
          <a:p>
            <a:pPr lvl="0" algn="ctr"/>
            <a:r>
              <a:rPr lang="es-ES" sz="1200" dirty="0">
                <a:latin typeface="Montserrat "/>
              </a:rPr>
              <a:t>Elaboraron dos proyectos de convenio.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ha realizado 9 resoluciones internas y 2 resoluciones del Pleno, 3 Actas del Pleno</a:t>
            </a:r>
          </a:p>
          <a:p>
            <a:pPr lvl="0" algn="ctr"/>
            <a:r>
              <a:rPr lang="es-ES" sz="1200" dirty="0">
                <a:latin typeface="Montserrat "/>
              </a:rPr>
              <a:t>Se  elaboraron y enviaron 26 boletines jurídicos.</a:t>
            </a: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"/>
              </a:rPr>
              <a:t>ASESORÍA JURÍDICA</a:t>
            </a:r>
          </a:p>
          <a:p>
            <a:pPr algn="ctr"/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EB82D464-0E3D-4AE2-94C8-96B162E6178E}"/>
              </a:ext>
            </a:extLst>
          </p:cNvPr>
          <p:cNvSpPr/>
          <p:nvPr/>
        </p:nvSpPr>
        <p:spPr>
          <a:xfrm>
            <a:off x="3913189" y="2120757"/>
            <a:ext cx="3868394" cy="14464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0CC16B44-F69C-44CC-BEA7-B53BEC8693BF}"/>
              </a:ext>
            </a:extLst>
          </p:cNvPr>
          <p:cNvSpPr/>
          <p:nvPr/>
        </p:nvSpPr>
        <p:spPr>
          <a:xfrm>
            <a:off x="8045184" y="2132087"/>
            <a:ext cx="3868394" cy="340063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7E32F135-F3A9-45A6-9251-EBCA8D47D99C}"/>
              </a:ext>
            </a:extLst>
          </p:cNvPr>
          <p:cNvSpPr txBox="1"/>
          <p:nvPr/>
        </p:nvSpPr>
        <p:spPr>
          <a:xfrm>
            <a:off x="4066306" y="2261529"/>
            <a:ext cx="3525716" cy="116747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PATROCINIO JUDICIAL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ha realizado el seguimiento a 5 causas penales, 2 contencioso administrativas,  1 acción de protección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250845D8-C665-4F4A-BB75-5F4F469D9F4A}"/>
              </a:ext>
            </a:extLst>
          </p:cNvPr>
          <p:cNvSpPr txBox="1"/>
          <p:nvPr/>
        </p:nvSpPr>
        <p:spPr>
          <a:xfrm>
            <a:off x="8190146" y="2315856"/>
            <a:ext cx="3578469" cy="314039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CONTRATACIÓN PÚBLICA</a:t>
            </a:r>
          </a:p>
          <a:p>
            <a:pPr lvl="0" algn="ctr"/>
            <a:r>
              <a:rPr lang="es-ES" sz="1200" dirty="0">
                <a:latin typeface="Montserrat "/>
              </a:rPr>
              <a:t>Se han elaborado 8 resoluciones de reforma del PAC.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3 resoluciones de catálogo electrónico y régimen especial.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2 procesos de catálogo electrónico.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1 proyecto de contrato de Régimen especial.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4 proyectos de contratos de ínfima cuantía.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37 documentos que contienen revisión y asesoría a proyecto de informes y otros instrumentos de las áreas.</a:t>
            </a:r>
          </a:p>
        </p:txBody>
      </p:sp>
    </p:spTree>
    <p:extLst>
      <p:ext uri="{BB962C8B-B14F-4D97-AF65-F5344CB8AC3E}">
        <p14:creationId xmlns:p14="http://schemas.microsoft.com/office/powerpoint/2010/main" val="2534440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252046" y="2132086"/>
            <a:ext cx="3361099" cy="36787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E526E79-3424-4409-9587-A9B0F30C44A2}"/>
              </a:ext>
            </a:extLst>
          </p:cNvPr>
          <p:cNvSpPr txBox="1"/>
          <p:nvPr/>
        </p:nvSpPr>
        <p:spPr>
          <a:xfrm>
            <a:off x="336791" y="2189148"/>
            <a:ext cx="3191608" cy="31867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COMUNICACIÓN INTERNA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cuenta con un registro de productos comunicacionales impresos, gráficos, audiovisuales y digitales.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han realizado 14 boletines informativos, 43 boletines publicados en la página WEB. 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cuenta con un manual técnico para fotografías, se ha apoyado en la realización de 12 eventos, se han realizado 1 matriz de monitoreo de medios.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cuenta con fotografías de las coberturas y con 75 registros de campañas realizadas.</a:t>
            </a: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"/>
              </a:rPr>
              <a:t>COMUNICACIÓN</a:t>
            </a:r>
          </a:p>
          <a:p>
            <a:pPr algn="ctr"/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EB82D464-0E3D-4AE2-94C8-96B162E6178E}"/>
              </a:ext>
            </a:extLst>
          </p:cNvPr>
          <p:cNvSpPr/>
          <p:nvPr/>
        </p:nvSpPr>
        <p:spPr>
          <a:xfrm>
            <a:off x="3913189" y="2120757"/>
            <a:ext cx="3868394" cy="301168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0CC16B44-F69C-44CC-BEA7-B53BEC8693BF}"/>
              </a:ext>
            </a:extLst>
          </p:cNvPr>
          <p:cNvSpPr/>
          <p:nvPr/>
        </p:nvSpPr>
        <p:spPr>
          <a:xfrm>
            <a:off x="8045184" y="2132087"/>
            <a:ext cx="3868394" cy="276437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7E32F135-F3A9-45A6-9251-EBCA8D47D99C}"/>
              </a:ext>
            </a:extLst>
          </p:cNvPr>
          <p:cNvSpPr txBox="1"/>
          <p:nvPr/>
        </p:nvSpPr>
        <p:spPr>
          <a:xfrm>
            <a:off x="4066306" y="2261529"/>
            <a:ext cx="3525716" cy="245624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PUBLICIDAD Y MARKETING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cuenta con un registro de campañas realizadas y cambios de imagen institucional en insumos virtuales.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elaboraron 3  boletines informativos SOMOS CNIG.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han elaborado artes y publicado en la página web, cápsulas informativas sobre la historia institucional,  la misión, visión, razón de ser, entre otras, que permiten difundir y posicionar la imagen institucional.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250845D8-C665-4F4A-BB75-5F4F469D9F4A}"/>
              </a:ext>
            </a:extLst>
          </p:cNvPr>
          <p:cNvSpPr txBox="1"/>
          <p:nvPr/>
        </p:nvSpPr>
        <p:spPr>
          <a:xfrm>
            <a:off x="8190146" y="2315856"/>
            <a:ext cx="3578469" cy="240191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RELACIONES PÚBLICAS Y COMUNICACIÓN EXTERNA  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El CNIG cuenta con una base de datos sistematizada de medios de comunicación y personas externas alineadas. 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han realizado 32 campañas del CNIG y aliados, 26 coberturas periodísticas; y </a:t>
            </a:r>
          </a:p>
          <a:p>
            <a:pPr lvl="0" algn="ctr"/>
            <a:r>
              <a:rPr lang="es-ES" sz="1200" dirty="0">
                <a:latin typeface="Montserrat "/>
              </a:rPr>
              <a:t>14 comunicados oficiales publicados.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 han realizado 5 transmisiones en vivo de eventos.</a:t>
            </a:r>
          </a:p>
        </p:txBody>
      </p:sp>
    </p:spTree>
    <p:extLst>
      <p:ext uri="{BB962C8B-B14F-4D97-AF65-F5344CB8AC3E}">
        <p14:creationId xmlns:p14="http://schemas.microsoft.com/office/powerpoint/2010/main" val="1243346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252046" y="2132086"/>
            <a:ext cx="3361099" cy="34006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E526E79-3424-4409-9587-A9B0F30C44A2}"/>
              </a:ext>
            </a:extLst>
          </p:cNvPr>
          <p:cNvSpPr txBox="1"/>
          <p:nvPr/>
        </p:nvSpPr>
        <p:spPr>
          <a:xfrm>
            <a:off x="336791" y="2189148"/>
            <a:ext cx="3191608" cy="29053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b="1" dirty="0">
                <a:latin typeface="Montserrat "/>
              </a:rPr>
              <a:t>PLANIFICACIÓN E INVERSIÓN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Plan Estratégico Institucional 2021-2025.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Programación  Anual de la Planificación PAP.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Estructura programática.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Propuesta de reforma de estructura institucional. 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Definición de plantilla mínima e impacto presupuestario.</a:t>
            </a: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"/>
              </a:rPr>
              <a:t>PLANIFICACIÓN Y GESTIÓN ESTRATÉGICA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EB82D464-0E3D-4AE2-94C8-96B162E6178E}"/>
              </a:ext>
            </a:extLst>
          </p:cNvPr>
          <p:cNvSpPr/>
          <p:nvPr/>
        </p:nvSpPr>
        <p:spPr>
          <a:xfrm>
            <a:off x="3913189" y="2120757"/>
            <a:ext cx="3462301" cy="28230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0CC16B44-F69C-44CC-BEA7-B53BEC8693BF}"/>
              </a:ext>
            </a:extLst>
          </p:cNvPr>
          <p:cNvSpPr/>
          <p:nvPr/>
        </p:nvSpPr>
        <p:spPr>
          <a:xfrm>
            <a:off x="7604090" y="2132087"/>
            <a:ext cx="4309488" cy="321849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7E32F135-F3A9-45A6-9251-EBCA8D47D99C}"/>
              </a:ext>
            </a:extLst>
          </p:cNvPr>
          <p:cNvSpPr txBox="1"/>
          <p:nvPr/>
        </p:nvSpPr>
        <p:spPr>
          <a:xfrm>
            <a:off x="4066306" y="2261529"/>
            <a:ext cx="3309184" cy="215974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b="1" dirty="0">
                <a:latin typeface="Montserrat "/>
              </a:rPr>
              <a:t>SEGUIMIENTO Y EVALUACIÓN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Seguimiento a la PAP.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Seguimiento a la Ejecución presupuestaria.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Informes remitidos a la Secretaria Nacional de Planificación, plataforma </a:t>
            </a:r>
            <a:r>
              <a:rPr lang="es-ES" sz="1200" dirty="0" err="1">
                <a:latin typeface="Montserrat "/>
              </a:rPr>
              <a:t>SIPeIP</a:t>
            </a:r>
            <a:r>
              <a:rPr lang="es-ES" sz="1200" dirty="0">
                <a:latin typeface="Montserrat "/>
              </a:rPr>
              <a:t>,  al MEF.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Validación de metas por Unidad.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F429385-99CB-46CC-8619-E52A52B1E598}"/>
              </a:ext>
            </a:extLst>
          </p:cNvPr>
          <p:cNvSpPr txBox="1"/>
          <p:nvPr/>
        </p:nvSpPr>
        <p:spPr>
          <a:xfrm>
            <a:off x="7847762" y="2210183"/>
            <a:ext cx="3920853" cy="28843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b="1" dirty="0">
                <a:latin typeface="Montserrat "/>
              </a:rPr>
              <a:t>SERVICIOS, PROCESOS Y CALIDAD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- Catálogo y taxonomía de servicios  actualizados.</a:t>
            </a:r>
          </a:p>
          <a:p>
            <a:pPr lvl="0" algn="ctr"/>
            <a:r>
              <a:rPr lang="es-ES" sz="1200" dirty="0">
                <a:latin typeface="Montserrat "/>
              </a:rPr>
              <a:t>- Portafolio de procesos.</a:t>
            </a:r>
          </a:p>
          <a:p>
            <a:pPr lvl="0" algn="ctr"/>
            <a:r>
              <a:rPr lang="es-ES" sz="1200" dirty="0">
                <a:latin typeface="Montserrat "/>
              </a:rPr>
              <a:t>- Cumplimiento del Plan de simplificación de trámites con el MINTEL.</a:t>
            </a:r>
          </a:p>
          <a:p>
            <a:pPr marL="171450" lvl="0" indent="-171450" algn="ctr">
              <a:buFontTx/>
              <a:buChar char="-"/>
            </a:pPr>
            <a:r>
              <a:rPr lang="es-ES" sz="1200" dirty="0">
                <a:latin typeface="Montserrat "/>
              </a:rPr>
              <a:t>Cumplimiento del Plan de mejora continua de procesos con el MDT.</a:t>
            </a:r>
          </a:p>
          <a:p>
            <a:pPr lvl="0" algn="ctr"/>
            <a:r>
              <a:rPr lang="es-ES" sz="1200" dirty="0">
                <a:latin typeface="Montserrat "/>
              </a:rPr>
              <a:t>- Formularios en línea servicios institucionales.</a:t>
            </a:r>
          </a:p>
          <a:p>
            <a:pPr lvl="0" algn="ctr"/>
            <a:r>
              <a:rPr lang="es-ES" sz="1200" dirty="0">
                <a:latin typeface="Montserrat "/>
              </a:rPr>
              <a:t>- Manuales de proceso.</a:t>
            </a:r>
          </a:p>
          <a:p>
            <a:pPr lvl="0" algn="ctr"/>
            <a:r>
              <a:rPr lang="es-ES" sz="1200" dirty="0">
                <a:latin typeface="Montserrat "/>
              </a:rPr>
              <a:t>- Avances en la implementación del EGSI</a:t>
            </a:r>
          </a:p>
          <a:p>
            <a:pPr lvl="0" algn="ctr"/>
            <a:r>
              <a:rPr lang="es-ES" sz="1200" dirty="0">
                <a:latin typeface="Montserrat "/>
              </a:rPr>
              <a:t>Cumplimiento LOTAIP.</a:t>
            </a:r>
          </a:p>
          <a:p>
            <a:pPr lvl="0" algn="ctr"/>
            <a:r>
              <a:rPr lang="es-ES" sz="1200" dirty="0">
                <a:latin typeface="Montserrat "/>
              </a:rPr>
              <a:t>- Proceso de Rendición de Cuentas.</a:t>
            </a:r>
          </a:p>
        </p:txBody>
      </p:sp>
    </p:spTree>
    <p:extLst>
      <p:ext uri="{BB962C8B-B14F-4D97-AF65-F5344CB8AC3E}">
        <p14:creationId xmlns:p14="http://schemas.microsoft.com/office/powerpoint/2010/main" val="2590261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670431" y="2132087"/>
            <a:ext cx="4953000" cy="207817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E526E79-3424-4409-9587-A9B0F30C44A2}"/>
              </a:ext>
            </a:extLst>
          </p:cNvPr>
          <p:cNvSpPr txBox="1"/>
          <p:nvPr/>
        </p:nvSpPr>
        <p:spPr>
          <a:xfrm>
            <a:off x="847434" y="2229825"/>
            <a:ext cx="4687385" cy="209145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b="1" dirty="0">
                <a:latin typeface="Montserrat "/>
              </a:rPr>
              <a:t>CAMBIO Y CULTURA ORGANIZACIONAL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Medición del clima y cultura laboral.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Ejecución del Plan de acción de gestión del cambio, clima y cultura organizacional.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Informes de percepción de uso y mejoramiento de los servicios públicos.</a:t>
            </a: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"/>
              </a:rPr>
              <a:t>PLANIFICACIÓN Y GESTIÓN ESTRATÉGICA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0CC16B44-F69C-44CC-BEA7-B53BEC8693BF}"/>
              </a:ext>
            </a:extLst>
          </p:cNvPr>
          <p:cNvSpPr/>
          <p:nvPr/>
        </p:nvSpPr>
        <p:spPr>
          <a:xfrm>
            <a:off x="5929541" y="2132087"/>
            <a:ext cx="5603213" cy="29825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250845D8-C665-4F4A-BB75-5F4F469D9F4A}"/>
              </a:ext>
            </a:extLst>
          </p:cNvPr>
          <p:cNvSpPr txBox="1"/>
          <p:nvPr/>
        </p:nvSpPr>
        <p:spPr>
          <a:xfrm>
            <a:off x="6096000" y="2229825"/>
            <a:ext cx="5277380" cy="314039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600" b="1" dirty="0">
                <a:latin typeface="Montserrat "/>
              </a:rPr>
              <a:t>TIC’S</a:t>
            </a:r>
          </a:p>
          <a:p>
            <a:pPr lvl="0" algn="ctr"/>
            <a:endParaRPr lang="es-ES" b="1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- Planes de contingencia y mantenimiento.</a:t>
            </a:r>
          </a:p>
          <a:p>
            <a:pPr lvl="0" algn="ctr"/>
            <a:r>
              <a:rPr lang="es-ES" sz="1200" dirty="0">
                <a:latin typeface="Montserrat "/>
              </a:rPr>
              <a:t>- Procedimientos para la implementación del EGSI,  7 Políticas, 17 respaldos realizados.</a:t>
            </a:r>
          </a:p>
          <a:p>
            <a:pPr lvl="0" algn="ctr"/>
            <a:r>
              <a:rPr lang="es-ES" sz="1200" dirty="0">
                <a:latin typeface="Montserrat "/>
              </a:rPr>
              <a:t>- Proyectos informáticos: Internet, correo, videoconferencia, firewall, mantenimiento.</a:t>
            </a:r>
          </a:p>
          <a:p>
            <a:pPr lvl="0" algn="ctr"/>
            <a:r>
              <a:rPr lang="es-ES" sz="1200" dirty="0">
                <a:latin typeface="Montserrat "/>
              </a:rPr>
              <a:t>- Soporte técnico realizado</a:t>
            </a:r>
          </a:p>
          <a:p>
            <a:pPr lvl="0" algn="ctr"/>
            <a:r>
              <a:rPr lang="es-ES" sz="1200" dirty="0">
                <a:latin typeface="Montserrat "/>
              </a:rPr>
              <a:t>- Administración de  Zimbra, SERCOP, Quipux, Gob.ec, </a:t>
            </a:r>
            <a:r>
              <a:rPr lang="es-ES" sz="1200" dirty="0" err="1">
                <a:latin typeface="Montserrat "/>
              </a:rPr>
              <a:t>Olympo</a:t>
            </a:r>
            <a:r>
              <a:rPr lang="es-ES" sz="1200" dirty="0">
                <a:latin typeface="Montserrat "/>
              </a:rPr>
              <a:t>, e-SIGEF, etc.</a:t>
            </a:r>
          </a:p>
          <a:p>
            <a:pPr lvl="0" algn="ctr"/>
            <a:r>
              <a:rPr lang="es-ES" sz="1200" dirty="0">
                <a:latin typeface="Montserrat "/>
              </a:rPr>
              <a:t>- Habilitado el catálogo electrónico de la biblioteca.</a:t>
            </a:r>
          </a:p>
          <a:p>
            <a:pPr lvl="0" algn="ctr"/>
            <a:r>
              <a:rPr lang="es-ES" sz="1200" dirty="0">
                <a:latin typeface="Montserrat "/>
              </a:rPr>
              <a:t>- Desarrollo de la pestaña de estadísticas de Género</a:t>
            </a:r>
          </a:p>
          <a:p>
            <a:pPr lvl="0" algn="ctr"/>
            <a:r>
              <a:rPr lang="es-ES" sz="1200" dirty="0">
                <a:latin typeface="Montserrat "/>
              </a:rPr>
              <a:t>Implementación de la Intranet.</a:t>
            </a:r>
          </a:p>
          <a:p>
            <a:pPr lvl="0" algn="ctr"/>
            <a:endParaRPr lang="es-ES" sz="12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267868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58"/>
          <p:cNvSpPr txBox="1"/>
          <p:nvPr/>
        </p:nvSpPr>
        <p:spPr>
          <a:xfrm>
            <a:off x="2137686" y="2528930"/>
            <a:ext cx="7916627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Recibimos sus aportes ciudadanos en: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6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info@igualdadgenero.gob.ec</a:t>
            </a:r>
          </a:p>
        </p:txBody>
      </p:sp>
    </p:spTree>
    <p:extLst>
      <p:ext uri="{BB962C8B-B14F-4D97-AF65-F5344CB8AC3E}">
        <p14:creationId xmlns:p14="http://schemas.microsoft.com/office/powerpoint/2010/main" val="3556599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60" descr="fondo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0"/>
          <p:cNvSpPr txBox="1"/>
          <p:nvPr/>
        </p:nvSpPr>
        <p:spPr>
          <a:xfrm>
            <a:off x="2587249" y="3164625"/>
            <a:ext cx="3164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6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Gracias</a:t>
            </a:r>
            <a:endParaRPr sz="5600" b="1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50A96797-DEDA-451E-8287-0CCD1F5387C1}"/>
              </a:ext>
            </a:extLst>
          </p:cNvPr>
          <p:cNvSpPr/>
          <p:nvPr/>
        </p:nvSpPr>
        <p:spPr>
          <a:xfrm>
            <a:off x="406373" y="2989255"/>
            <a:ext cx="1900457" cy="254346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Flecha: a la derecha 8">
            <a:extLst>
              <a:ext uri="{FF2B5EF4-FFF2-40B4-BE49-F238E27FC236}">
                <a16:creationId xmlns="" xmlns:a16="http://schemas.microsoft.com/office/drawing/2014/main" id="{72B7C538-1282-4D5F-AB6E-D4E3EBC4ACA3}"/>
              </a:ext>
            </a:extLst>
          </p:cNvPr>
          <p:cNvSpPr txBox="1"/>
          <p:nvPr/>
        </p:nvSpPr>
        <p:spPr>
          <a:xfrm>
            <a:off x="2943735" y="1831757"/>
            <a:ext cx="5731587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5282B66-590A-4950-84B2-3BA8BB03F519}"/>
              </a:ext>
            </a:extLst>
          </p:cNvPr>
          <p:cNvSpPr txBox="1"/>
          <p:nvPr/>
        </p:nvSpPr>
        <p:spPr>
          <a:xfrm>
            <a:off x="3000783" y="1829314"/>
            <a:ext cx="56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RELACIONAMIENTO EXTERNO DEL CNIG 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0" name="Flecha: a la derecha 8">
            <a:extLst>
              <a:ext uri="{FF2B5EF4-FFF2-40B4-BE49-F238E27FC236}">
                <a16:creationId xmlns="" xmlns:a16="http://schemas.microsoft.com/office/drawing/2014/main" id="{9006E3C5-A0F7-427E-80C4-A32C35043AE4}"/>
              </a:ext>
            </a:extLst>
          </p:cNvPr>
          <p:cNvSpPr txBox="1"/>
          <p:nvPr/>
        </p:nvSpPr>
        <p:spPr>
          <a:xfrm>
            <a:off x="397849" y="2600587"/>
            <a:ext cx="1918316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3" name="Flecha: a la derecha 8">
            <a:extLst>
              <a:ext uri="{FF2B5EF4-FFF2-40B4-BE49-F238E27FC236}">
                <a16:creationId xmlns="" xmlns:a16="http://schemas.microsoft.com/office/drawing/2014/main" id="{EF1A8992-C32D-41BD-8DFA-B7D64EDF490A}"/>
              </a:ext>
            </a:extLst>
          </p:cNvPr>
          <p:cNvSpPr txBox="1"/>
          <p:nvPr/>
        </p:nvSpPr>
        <p:spPr>
          <a:xfrm>
            <a:off x="2476343" y="2616235"/>
            <a:ext cx="1918316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4" name="Flecha: a la derecha 8">
            <a:extLst>
              <a:ext uri="{FF2B5EF4-FFF2-40B4-BE49-F238E27FC236}">
                <a16:creationId xmlns="" xmlns:a16="http://schemas.microsoft.com/office/drawing/2014/main" id="{4F806EA0-3D66-42DB-B2F2-32CB4EC48883}"/>
              </a:ext>
            </a:extLst>
          </p:cNvPr>
          <p:cNvSpPr txBox="1"/>
          <p:nvPr/>
        </p:nvSpPr>
        <p:spPr>
          <a:xfrm>
            <a:off x="9715645" y="2591566"/>
            <a:ext cx="1918316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5" name="Flecha: a la derecha 8">
            <a:extLst>
              <a:ext uri="{FF2B5EF4-FFF2-40B4-BE49-F238E27FC236}">
                <a16:creationId xmlns="" xmlns:a16="http://schemas.microsoft.com/office/drawing/2014/main" id="{61F9504C-3C48-4AC2-AF27-6409A9CA342C}"/>
              </a:ext>
            </a:extLst>
          </p:cNvPr>
          <p:cNvSpPr txBox="1"/>
          <p:nvPr/>
        </p:nvSpPr>
        <p:spPr>
          <a:xfrm>
            <a:off x="7649779" y="2600585"/>
            <a:ext cx="1918316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6" name="Flecha: a la derecha 8">
            <a:extLst>
              <a:ext uri="{FF2B5EF4-FFF2-40B4-BE49-F238E27FC236}">
                <a16:creationId xmlns="" xmlns:a16="http://schemas.microsoft.com/office/drawing/2014/main" id="{9F8A7FB0-9026-4B4C-958F-11F226448412}"/>
              </a:ext>
            </a:extLst>
          </p:cNvPr>
          <p:cNvSpPr txBox="1"/>
          <p:nvPr/>
        </p:nvSpPr>
        <p:spPr>
          <a:xfrm>
            <a:off x="5583913" y="2600586"/>
            <a:ext cx="1918316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D56423C-2081-46D1-A9B7-221D69B8A1F2}"/>
              </a:ext>
            </a:extLst>
          </p:cNvPr>
          <p:cNvSpPr txBox="1"/>
          <p:nvPr/>
        </p:nvSpPr>
        <p:spPr>
          <a:xfrm>
            <a:off x="397848" y="2635248"/>
            <a:ext cx="191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kern="1200" dirty="0">
                <a:solidFill>
                  <a:schemeClr val="bg1"/>
                </a:solidFill>
                <a:latin typeface="Montserrat "/>
              </a:rPr>
              <a:t>GAD</a:t>
            </a:r>
            <a:endParaRPr lang="es-ES" sz="11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E1567FDA-EFD6-4C89-A908-0926C74EF9DC}"/>
              </a:ext>
            </a:extLst>
          </p:cNvPr>
          <p:cNvSpPr txBox="1"/>
          <p:nvPr/>
        </p:nvSpPr>
        <p:spPr>
          <a:xfrm>
            <a:off x="2476343" y="2691664"/>
            <a:ext cx="191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kern="1200" dirty="0">
                <a:solidFill>
                  <a:schemeClr val="bg1"/>
                </a:solidFill>
                <a:latin typeface="Montserrat "/>
              </a:rPr>
              <a:t>Funciones del Estado</a:t>
            </a:r>
            <a:endParaRPr lang="es-ES" sz="10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FCDEA4F-0EAB-4B8D-9A74-F770DB2142FC}"/>
              </a:ext>
            </a:extLst>
          </p:cNvPr>
          <p:cNvSpPr txBox="1"/>
          <p:nvPr/>
        </p:nvSpPr>
        <p:spPr>
          <a:xfrm>
            <a:off x="7659113" y="2681671"/>
            <a:ext cx="191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kern="1200" dirty="0">
                <a:solidFill>
                  <a:schemeClr val="bg1"/>
                </a:solidFill>
                <a:latin typeface="Montserrat "/>
              </a:rPr>
              <a:t>Sector Privado</a:t>
            </a:r>
            <a:endParaRPr lang="es-ES" sz="10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51D631EE-699A-4F41-9002-A5F5CA09C968}"/>
              </a:ext>
            </a:extLst>
          </p:cNvPr>
          <p:cNvSpPr txBox="1"/>
          <p:nvPr/>
        </p:nvSpPr>
        <p:spPr>
          <a:xfrm>
            <a:off x="9724980" y="2661278"/>
            <a:ext cx="1918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kern="1200" dirty="0">
                <a:solidFill>
                  <a:schemeClr val="bg1"/>
                </a:solidFill>
                <a:latin typeface="Montserrat "/>
              </a:rPr>
              <a:t>Otros</a:t>
            </a:r>
            <a:endParaRPr lang="es-ES" sz="105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2418CDDA-E909-4002-BBF6-C1B73229EF10}"/>
              </a:ext>
            </a:extLst>
          </p:cNvPr>
          <p:cNvSpPr txBox="1"/>
          <p:nvPr/>
        </p:nvSpPr>
        <p:spPr>
          <a:xfrm>
            <a:off x="5574578" y="2666283"/>
            <a:ext cx="1918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kern="1200" dirty="0">
                <a:solidFill>
                  <a:schemeClr val="bg1"/>
                </a:solidFill>
                <a:latin typeface="Montserrat "/>
              </a:rPr>
              <a:t>Sociedad</a:t>
            </a:r>
            <a:endParaRPr lang="es-ES" sz="105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F405E2E7-8876-421E-BD40-61B911DD1B52}"/>
              </a:ext>
            </a:extLst>
          </p:cNvPr>
          <p:cNvSpPr txBox="1"/>
          <p:nvPr/>
        </p:nvSpPr>
        <p:spPr>
          <a:xfrm>
            <a:off x="389234" y="3151325"/>
            <a:ext cx="19183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Consorcios GAD</a:t>
            </a:r>
          </a:p>
          <a:p>
            <a:pPr marL="171450" indent="-171450" algn="ctr">
              <a:buFontTx/>
              <a:buChar char="-"/>
            </a:pPr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Instancia Técnica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Comisiones Permanentes de Igualdad y Género</a:t>
            </a:r>
          </a:p>
          <a:p>
            <a:pPr marL="171450" indent="-171450" algn="ctr">
              <a:buFontTx/>
              <a:buChar char="-"/>
            </a:pPr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Juntas Cantonales de Protección de Derechos</a:t>
            </a:r>
          </a:p>
          <a:p>
            <a:pPr marL="171450" indent="-171450" algn="ctr">
              <a:buFontTx/>
              <a:buChar char="-"/>
            </a:pPr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Consejos Cantonales de Protección de Derechos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7B9410BA-0890-46B1-954C-20A41290A2AC}"/>
              </a:ext>
            </a:extLst>
          </p:cNvPr>
          <p:cNvSpPr/>
          <p:nvPr/>
        </p:nvSpPr>
        <p:spPr>
          <a:xfrm>
            <a:off x="2485678" y="2989255"/>
            <a:ext cx="1900457" cy="203937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56EBB3FA-AD20-4EEF-B1DE-8309AB4C0DA1}"/>
              </a:ext>
            </a:extLst>
          </p:cNvPr>
          <p:cNvSpPr txBox="1"/>
          <p:nvPr/>
        </p:nvSpPr>
        <p:spPr>
          <a:xfrm>
            <a:off x="2467818" y="3151325"/>
            <a:ext cx="19183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Ejecutiva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Legislativa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Judicial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Electoral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Transparencia y</a:t>
            </a: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Control Social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5BBBA2D8-F610-4CE7-A471-6FECFA633E40}"/>
              </a:ext>
            </a:extLst>
          </p:cNvPr>
          <p:cNvSpPr/>
          <p:nvPr/>
        </p:nvSpPr>
        <p:spPr>
          <a:xfrm>
            <a:off x="5591940" y="3015100"/>
            <a:ext cx="1900457" cy="21566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9BAF0122-B0FC-4941-8A35-9D1C57489F6D}"/>
              </a:ext>
            </a:extLst>
          </p:cNvPr>
          <p:cNvSpPr txBox="1"/>
          <p:nvPr/>
        </p:nvSpPr>
        <p:spPr>
          <a:xfrm>
            <a:off x="5591940" y="3074244"/>
            <a:ext cx="191831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Organizaciones de Mujeres y Personas LGTBIQ+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Consejos Consultivos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Redes de Servicio de Protección de Derechos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Otros Espacios de Participación Ciudadana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110A5143-3463-482E-8981-B99E552FC0D4}"/>
              </a:ext>
            </a:extLst>
          </p:cNvPr>
          <p:cNvSpPr/>
          <p:nvPr/>
        </p:nvSpPr>
        <p:spPr>
          <a:xfrm>
            <a:off x="7659384" y="3004769"/>
            <a:ext cx="1900457" cy="75115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1C4A41BB-5E93-4545-BD23-2C58E41808DC}"/>
              </a:ext>
            </a:extLst>
          </p:cNvPr>
          <p:cNvSpPr txBox="1"/>
          <p:nvPr/>
        </p:nvSpPr>
        <p:spPr>
          <a:xfrm>
            <a:off x="7649778" y="3153969"/>
            <a:ext cx="1918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Responsabilidad</a:t>
            </a: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Social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4EB1F1BD-BD10-4A38-8B43-3473E2207029}"/>
              </a:ext>
            </a:extLst>
          </p:cNvPr>
          <p:cNvSpPr/>
          <p:nvPr/>
        </p:nvSpPr>
        <p:spPr>
          <a:xfrm>
            <a:off x="9727552" y="2978494"/>
            <a:ext cx="1900457" cy="20501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A94E8D7E-98EF-424C-A303-70206AF25ACD}"/>
              </a:ext>
            </a:extLst>
          </p:cNvPr>
          <p:cNvSpPr txBox="1"/>
          <p:nvPr/>
        </p:nvSpPr>
        <p:spPr>
          <a:xfrm>
            <a:off x="9706322" y="3069153"/>
            <a:ext cx="19183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ONG´S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Academia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Cooperación Internacional</a:t>
            </a:r>
          </a:p>
          <a:p>
            <a:pPr algn="ctr"/>
            <a:endParaRPr lang="es-ES" sz="1100" kern="1200" dirty="0">
              <a:solidFill>
                <a:schemeClr val="tx1"/>
              </a:solidFill>
              <a:latin typeface="Montserrat "/>
            </a:endParaRPr>
          </a:p>
          <a:p>
            <a:pPr algn="ctr"/>
            <a:r>
              <a:rPr lang="es-ES" sz="1100" kern="1200" dirty="0">
                <a:solidFill>
                  <a:schemeClr val="tx1"/>
                </a:solidFill>
                <a:latin typeface="Montserrat "/>
              </a:rPr>
              <a:t>Sistemas Internacionales de Protección de Derechos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899E502A-8137-493B-86AE-6A3160C61A4F}"/>
              </a:ext>
            </a:extLst>
          </p:cNvPr>
          <p:cNvCxnSpPr/>
          <p:nvPr/>
        </p:nvCxnSpPr>
        <p:spPr>
          <a:xfrm>
            <a:off x="1347019" y="2418734"/>
            <a:ext cx="9360000" cy="0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="" xmlns:a16="http://schemas.microsoft.com/office/drawing/2014/main" id="{1E32F76C-1E68-4B09-98D2-2CA42C646490}"/>
              </a:ext>
            </a:extLst>
          </p:cNvPr>
          <p:cNvCxnSpPr/>
          <p:nvPr/>
        </p:nvCxnSpPr>
        <p:spPr>
          <a:xfrm>
            <a:off x="1347019" y="2418734"/>
            <a:ext cx="0" cy="172832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C4C2FD59-FBE8-4355-B39C-2E286057C56B}"/>
              </a:ext>
            </a:extLst>
          </p:cNvPr>
          <p:cNvCxnSpPr>
            <a:cxnSpLocks/>
          </p:cNvCxnSpPr>
          <p:nvPr/>
        </p:nvCxnSpPr>
        <p:spPr>
          <a:xfrm>
            <a:off x="3458133" y="2418734"/>
            <a:ext cx="0" cy="216000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="" xmlns:a16="http://schemas.microsoft.com/office/drawing/2014/main" id="{EA760270-9BD5-46D3-AD8A-993305F48A1D}"/>
              </a:ext>
            </a:extLst>
          </p:cNvPr>
          <p:cNvCxnSpPr>
            <a:cxnSpLocks/>
          </p:cNvCxnSpPr>
          <p:nvPr/>
        </p:nvCxnSpPr>
        <p:spPr>
          <a:xfrm>
            <a:off x="6603569" y="2418734"/>
            <a:ext cx="0" cy="216000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="" xmlns:a16="http://schemas.microsoft.com/office/drawing/2014/main" id="{16533C10-D69A-4088-BDD4-1D9671D99965}"/>
              </a:ext>
            </a:extLst>
          </p:cNvPr>
          <p:cNvCxnSpPr>
            <a:cxnSpLocks/>
          </p:cNvCxnSpPr>
          <p:nvPr/>
        </p:nvCxnSpPr>
        <p:spPr>
          <a:xfrm>
            <a:off x="8623671" y="2418734"/>
            <a:ext cx="0" cy="216000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="" xmlns:a16="http://schemas.microsoft.com/office/drawing/2014/main" id="{CDD5AFFD-4B97-40F8-9E92-B4ED56ECBCED}"/>
              </a:ext>
            </a:extLst>
          </p:cNvPr>
          <p:cNvCxnSpPr>
            <a:cxnSpLocks/>
          </p:cNvCxnSpPr>
          <p:nvPr/>
        </p:nvCxnSpPr>
        <p:spPr>
          <a:xfrm>
            <a:off x="10707019" y="2418734"/>
            <a:ext cx="0" cy="216000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="" xmlns:a16="http://schemas.microsoft.com/office/drawing/2014/main" id="{B1DE408C-7A09-4059-B6A7-440A4050D6B7}"/>
              </a:ext>
            </a:extLst>
          </p:cNvPr>
          <p:cNvCxnSpPr>
            <a:cxnSpLocks/>
          </p:cNvCxnSpPr>
          <p:nvPr/>
        </p:nvCxnSpPr>
        <p:spPr>
          <a:xfrm>
            <a:off x="5609155" y="2234210"/>
            <a:ext cx="0" cy="196364"/>
          </a:xfrm>
          <a:prstGeom prst="line">
            <a:avLst/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9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58"/>
          <p:cNvSpPr txBox="1"/>
          <p:nvPr/>
        </p:nvSpPr>
        <p:spPr>
          <a:xfrm>
            <a:off x="2137686" y="3188274"/>
            <a:ext cx="791662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 b="1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DIRECCIÓN TÉCNICA</a:t>
            </a:r>
            <a:endParaRPr sz="4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530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799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252046" y="2132087"/>
            <a:ext cx="3361099" cy="338264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E526E79-3424-4409-9587-A9B0F30C44A2}"/>
              </a:ext>
            </a:extLst>
          </p:cNvPr>
          <p:cNvSpPr txBox="1"/>
          <p:nvPr/>
        </p:nvSpPr>
        <p:spPr>
          <a:xfrm>
            <a:off x="359717" y="2149994"/>
            <a:ext cx="3191608" cy="318693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dirty="0">
                <a:latin typeface="Montserrat "/>
              </a:rPr>
              <a:t>Generación de documentos para asegurar la incorporación del enfoque de Género en el Plan Nacional de Desarrollo 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Matriz de diagnóstico para el </a:t>
            </a:r>
          </a:p>
          <a:p>
            <a:pPr lvl="0" algn="ctr"/>
            <a:r>
              <a:rPr lang="es-ES" sz="1200" dirty="0">
                <a:latin typeface="Montserrat "/>
              </a:rPr>
              <a:t>PND Indicadores para el seguimiento a las metas de Género del PND 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11 fichas metodológicas y series estadísticas 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>
                <a:latin typeface="Montserrat "/>
              </a:rPr>
              <a:t>Identificación de metas directas e indirectas de Género</a:t>
            </a:r>
          </a:p>
          <a:p>
            <a:pPr lvl="0" algn="ctr"/>
            <a:endParaRPr lang="es-ES" sz="1200" dirty="0">
              <a:latin typeface="Montserrat "/>
            </a:endParaRPr>
          </a:p>
          <a:p>
            <a:pPr lvl="0" algn="ctr"/>
            <a:r>
              <a:rPr lang="es-ES" sz="1200" dirty="0" smtClean="0">
                <a:latin typeface="Montserrat "/>
              </a:rPr>
              <a:t>Análisis de las Metas explícitas  </a:t>
            </a:r>
            <a:r>
              <a:rPr lang="es-ES" sz="1200" dirty="0">
                <a:latin typeface="Montserrat "/>
              </a:rPr>
              <a:t>de Género en la Agenda 2030.</a:t>
            </a: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23322" y="1749884"/>
            <a:ext cx="109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FORMULACIÓN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EB82D464-0E3D-4AE2-94C8-96B162E6178E}"/>
              </a:ext>
            </a:extLst>
          </p:cNvPr>
          <p:cNvSpPr/>
          <p:nvPr/>
        </p:nvSpPr>
        <p:spPr>
          <a:xfrm>
            <a:off x="3913189" y="2148053"/>
            <a:ext cx="3868394" cy="279414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0CC16B44-F69C-44CC-BEA7-B53BEC8693BF}"/>
              </a:ext>
            </a:extLst>
          </p:cNvPr>
          <p:cNvSpPr/>
          <p:nvPr/>
        </p:nvSpPr>
        <p:spPr>
          <a:xfrm>
            <a:off x="8045184" y="2145735"/>
            <a:ext cx="3868394" cy="338264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7E32F135-F3A9-45A6-9251-EBCA8D47D99C}"/>
              </a:ext>
            </a:extLst>
          </p:cNvPr>
          <p:cNvSpPr txBox="1"/>
          <p:nvPr/>
        </p:nvSpPr>
        <p:spPr>
          <a:xfrm>
            <a:off x="4066306" y="2261529"/>
            <a:ext cx="3525716" cy="233494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AGENDA NACIONAL PARA LA IGUALDAD DE GÉNERO</a:t>
            </a:r>
          </a:p>
          <a:p>
            <a:pPr lvl="1" algn="ctr"/>
            <a:endParaRPr lang="es-ES" sz="1200" dirty="0">
              <a:latin typeface="Montserrat "/>
            </a:endParaRPr>
          </a:p>
          <a:p>
            <a:pPr lvl="1" algn="ctr"/>
            <a:r>
              <a:rPr lang="es-ES" sz="1200" dirty="0">
                <a:latin typeface="Montserrat "/>
              </a:rPr>
              <a:t>Estrategia para la formulación de la ANIG</a:t>
            </a:r>
          </a:p>
          <a:p>
            <a:pPr lvl="1" algn="ctr"/>
            <a:endParaRPr lang="es-ES" sz="1200" dirty="0">
              <a:latin typeface="Montserrat "/>
            </a:endParaRPr>
          </a:p>
          <a:p>
            <a:pPr lvl="1" algn="ctr"/>
            <a:r>
              <a:rPr lang="es-ES" sz="1200" dirty="0">
                <a:latin typeface="Montserrat "/>
              </a:rPr>
              <a:t>Metodología para la realización de diálogos políticos y su estrategia</a:t>
            </a:r>
          </a:p>
          <a:p>
            <a:pPr lvl="1" algn="ctr"/>
            <a:endParaRPr lang="es-ES" sz="1200" dirty="0">
              <a:latin typeface="Montserrat "/>
            </a:endParaRPr>
          </a:p>
          <a:p>
            <a:pPr lvl="1" algn="ctr"/>
            <a:r>
              <a:rPr lang="es-ES" sz="1200" dirty="0">
                <a:latin typeface="Montserrat "/>
              </a:rPr>
              <a:t>Realización de diálogos </a:t>
            </a:r>
            <a:r>
              <a:rPr lang="es-ES" sz="1200" dirty="0" smtClean="0">
                <a:latin typeface="Montserrat "/>
              </a:rPr>
              <a:t>políticos</a:t>
            </a:r>
          </a:p>
          <a:p>
            <a:pPr lvl="1" algn="ctr"/>
            <a:endParaRPr lang="es-ES" sz="1200" dirty="0">
              <a:latin typeface="Montserrat "/>
            </a:endParaRPr>
          </a:p>
          <a:p>
            <a:pPr lvl="1" algn="ctr"/>
            <a:r>
              <a:rPr lang="es-ES" sz="1200" dirty="0">
                <a:latin typeface="Montserrat "/>
              </a:rPr>
              <a:t>Diagnóstico de la situación para la ANIG.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250845D8-C665-4F4A-BB75-5F4F469D9F4A}"/>
              </a:ext>
            </a:extLst>
          </p:cNvPr>
          <p:cNvSpPr txBox="1"/>
          <p:nvPr/>
        </p:nvSpPr>
        <p:spPr>
          <a:xfrm>
            <a:off x="8185638" y="2187109"/>
            <a:ext cx="3578469" cy="2933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b="1" dirty="0">
                <a:latin typeface="Montserrat "/>
              </a:rPr>
              <a:t>PROPUESTAS DE LÍNEAS DE POLÍTICAS PÚBLICAS</a:t>
            </a:r>
          </a:p>
          <a:p>
            <a:pPr lvl="0" algn="ctr"/>
            <a:endParaRPr lang="es-ES" sz="1200" b="1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Propuesta del Sistema Nacional de Cuidados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Acciones Afirmativas para Personas Trans y Mujeres Lesbianas 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Plan de acción de género y cambio climático</a:t>
            </a:r>
          </a:p>
          <a:p>
            <a:pPr lvl="0" algn="ctr"/>
            <a:endParaRPr lang="es-ES" dirty="0">
              <a:latin typeface="Montserrat "/>
            </a:endParaRPr>
          </a:p>
          <a:p>
            <a:pPr lvl="0" algn="ctr"/>
            <a:r>
              <a:rPr lang="es-ES" dirty="0">
                <a:latin typeface="Montserrat "/>
              </a:rPr>
              <a:t>Lineamientos de política pública para adolescentes y jóvenes con perspectiva de género.</a:t>
            </a:r>
          </a:p>
        </p:txBody>
      </p:sp>
    </p:spTree>
    <p:extLst>
      <p:ext uri="{BB962C8B-B14F-4D97-AF65-F5344CB8AC3E}">
        <p14:creationId xmlns:p14="http://schemas.microsoft.com/office/powerpoint/2010/main" val="328331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5C72C21-4EE7-4DE2-9C84-078CDC6E7C26}"/>
              </a:ext>
            </a:extLst>
          </p:cNvPr>
          <p:cNvSpPr/>
          <p:nvPr/>
        </p:nvSpPr>
        <p:spPr>
          <a:xfrm>
            <a:off x="577970" y="2284422"/>
            <a:ext cx="2885411" cy="15764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E526E79-3424-4409-9587-A9B0F30C44A2}"/>
              </a:ext>
            </a:extLst>
          </p:cNvPr>
          <p:cNvSpPr txBox="1"/>
          <p:nvPr/>
        </p:nvSpPr>
        <p:spPr>
          <a:xfrm>
            <a:off x="611782" y="2404186"/>
            <a:ext cx="2795257" cy="115248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dirty="0">
                <a:latin typeface="Montserrat "/>
              </a:rPr>
              <a:t>Serie Mujeres y Hombres del Ecuador en cifras</a:t>
            </a:r>
          </a:p>
          <a:p>
            <a:pPr lvl="0" algn="ctr"/>
            <a:r>
              <a:rPr lang="es-ES" sz="1200" b="1" dirty="0">
                <a:latin typeface="Montserrat "/>
              </a:rPr>
              <a:t>Ámbitos:</a:t>
            </a:r>
          </a:p>
          <a:p>
            <a:pPr lvl="0" algn="ctr"/>
            <a:r>
              <a:rPr lang="es-ES" sz="1200" dirty="0">
                <a:latin typeface="Montserrat "/>
              </a:rPr>
              <a:t>Población y hogares, educación, salud, economía, uso del tiempo, violencia y participación política y toma de decisiones.</a:t>
            </a: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228600" y="1732351"/>
            <a:ext cx="11711354" cy="407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631804" y="1749884"/>
            <a:ext cx="109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GENERACIÓN Y GESTIÓN DEL CONOCIMIENTO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EBC096DB-33DF-495B-AA09-A5AF4B215954}"/>
              </a:ext>
            </a:extLst>
          </p:cNvPr>
          <p:cNvSpPr/>
          <p:nvPr/>
        </p:nvSpPr>
        <p:spPr>
          <a:xfrm>
            <a:off x="4415136" y="2242723"/>
            <a:ext cx="2885411" cy="15647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92E8238-2142-4DB7-AD3B-AA9030047594}"/>
              </a:ext>
            </a:extLst>
          </p:cNvPr>
          <p:cNvSpPr/>
          <p:nvPr/>
        </p:nvSpPr>
        <p:spPr>
          <a:xfrm>
            <a:off x="8389305" y="2248787"/>
            <a:ext cx="2885411" cy="15764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BAEE2FC-E765-4255-9144-2D2B95452DDE}"/>
              </a:ext>
            </a:extLst>
          </p:cNvPr>
          <p:cNvSpPr txBox="1"/>
          <p:nvPr/>
        </p:nvSpPr>
        <p:spPr>
          <a:xfrm>
            <a:off x="4591750" y="2686361"/>
            <a:ext cx="2532185" cy="81567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dirty="0">
                <a:latin typeface="Montserrat "/>
              </a:rPr>
              <a:t>Pestaña de Estadísticas de Género en la página Web institucional.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16AC66F2-C554-4EB3-AD9C-E2945085421E}"/>
              </a:ext>
            </a:extLst>
          </p:cNvPr>
          <p:cNvSpPr txBox="1"/>
          <p:nvPr/>
        </p:nvSpPr>
        <p:spPr>
          <a:xfrm>
            <a:off x="8655237" y="2577228"/>
            <a:ext cx="2532185" cy="81567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dirty="0">
                <a:latin typeface="Montserrat "/>
              </a:rPr>
              <a:t>Actualización semanal de los indicadores de femicidio, homicidios intencionales, noticias de delitos, causas, entre otros.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70E398F3-07A7-4F95-AD24-70AD76FE486D}"/>
              </a:ext>
            </a:extLst>
          </p:cNvPr>
          <p:cNvSpPr/>
          <p:nvPr/>
        </p:nvSpPr>
        <p:spPr>
          <a:xfrm>
            <a:off x="1563219" y="4195603"/>
            <a:ext cx="2885411" cy="15764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23BD6685-6E44-41F3-BE71-18B4A5FD0985}"/>
              </a:ext>
            </a:extLst>
          </p:cNvPr>
          <p:cNvSpPr txBox="1"/>
          <p:nvPr/>
        </p:nvSpPr>
        <p:spPr>
          <a:xfrm>
            <a:off x="1575365" y="4708005"/>
            <a:ext cx="2795257" cy="44265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dirty="0">
                <a:latin typeface="Montserrat "/>
              </a:rPr>
              <a:t>Biblioteca Ana Lucía Herrera y Centro de Difusión CENDIF.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E29BCB1F-DB62-43E2-8A5C-B76CF1601DB4}"/>
              </a:ext>
            </a:extLst>
          </p:cNvPr>
          <p:cNvSpPr/>
          <p:nvPr/>
        </p:nvSpPr>
        <p:spPr>
          <a:xfrm>
            <a:off x="4641708" y="4195603"/>
            <a:ext cx="2885411" cy="15764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B97B9048-EFD7-49CC-8A56-47267CD921F5}"/>
              </a:ext>
            </a:extLst>
          </p:cNvPr>
          <p:cNvSpPr txBox="1"/>
          <p:nvPr/>
        </p:nvSpPr>
        <p:spPr>
          <a:xfrm>
            <a:off x="4745756" y="4668877"/>
            <a:ext cx="2532185" cy="48178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dirty="0">
                <a:latin typeface="Montserrat "/>
              </a:rPr>
              <a:t>Estrategia para la socialización de estudios e investigaciones.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9EFCB240-6C88-409B-A849-518C960DBD54}"/>
              </a:ext>
            </a:extLst>
          </p:cNvPr>
          <p:cNvSpPr/>
          <p:nvPr/>
        </p:nvSpPr>
        <p:spPr>
          <a:xfrm>
            <a:off x="7720197" y="4174035"/>
            <a:ext cx="2885411" cy="15764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E9DE770B-A4E3-4DCE-8982-8C1A096B87A3}"/>
              </a:ext>
            </a:extLst>
          </p:cNvPr>
          <p:cNvSpPr txBox="1"/>
          <p:nvPr/>
        </p:nvSpPr>
        <p:spPr>
          <a:xfrm>
            <a:off x="7896809" y="4579892"/>
            <a:ext cx="2532185" cy="6597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/>
            <a:r>
              <a:rPr lang="es-ES" sz="1200" dirty="0">
                <a:latin typeface="Montserrat "/>
              </a:rPr>
              <a:t>Encuesta  a empleadoras/es de trabajadoras remuneradas del hogar.</a:t>
            </a:r>
          </a:p>
        </p:txBody>
      </p:sp>
    </p:spTree>
    <p:extLst>
      <p:ext uri="{BB962C8B-B14F-4D97-AF65-F5344CB8AC3E}">
        <p14:creationId xmlns:p14="http://schemas.microsoft.com/office/powerpoint/2010/main" val="374497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506370" y="1763403"/>
            <a:ext cx="111015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4196148" y="1599192"/>
            <a:ext cx="324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s-ES" sz="20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algn="ctr"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Montserrat "/>
              </a:rPr>
              <a:t>TRANSVERSALIZACIÓN</a:t>
            </a:r>
            <a:endParaRPr lang="es-ES" sz="2000" b="1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F8B37BC2-918A-486B-91A3-A6AB27C58978}"/>
              </a:ext>
            </a:extLst>
          </p:cNvPr>
          <p:cNvSpPr txBox="1"/>
          <p:nvPr/>
        </p:nvSpPr>
        <p:spPr>
          <a:xfrm>
            <a:off x="779326" y="2837060"/>
            <a:ext cx="11023927" cy="258110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dirty="0"/>
              <a:t>Norma Técnica para la Transversalización del Enfoque de Género en la gestión pública y su guía </a:t>
            </a:r>
            <a:r>
              <a:rPr lang="es-ES" sz="2400" dirty="0" smtClean="0"/>
              <a:t>metodológica.</a:t>
            </a:r>
            <a:endParaRPr lang="es-E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Instrumento </a:t>
            </a:r>
            <a:r>
              <a:rPr lang="es-ES" sz="2400" dirty="0"/>
              <a:t>técnico de lineamientos de política pública para trabajo </a:t>
            </a:r>
            <a:r>
              <a:rPr lang="es-ES" sz="2400" dirty="0" smtClean="0"/>
              <a:t>remunerado.</a:t>
            </a:r>
            <a:endParaRPr lang="es-E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dirty="0"/>
              <a:t>Metodología para la capacitación en temas de normativa, igualdad y no discriminación en el ámbito laboral con el Ministerio de trabajo.</a:t>
            </a:r>
          </a:p>
          <a:p>
            <a:endParaRPr lang="es-ES" sz="1400" dirty="0">
              <a:latin typeface="Montserrat "/>
            </a:endParaRPr>
          </a:p>
          <a:p>
            <a:pPr marL="285750" lvl="0" indent="-285750">
              <a:buFontTx/>
              <a:buChar char="-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6237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8"/>
          <p:cNvSpPr txBox="1"/>
          <p:nvPr/>
        </p:nvSpPr>
        <p:spPr>
          <a:xfrm>
            <a:off x="397848" y="5906500"/>
            <a:ext cx="379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Consejo Nacional para 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1600" b="0" i="0" u="none" strike="noStrike" cap="none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Igualdad de Género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Flecha: a la derecha 8">
            <a:extLst>
              <a:ext uri="{FF2B5EF4-FFF2-40B4-BE49-F238E27FC236}">
                <a16:creationId xmlns="" xmlns:a16="http://schemas.microsoft.com/office/drawing/2014/main" id="{CC77C63B-63EC-460F-A149-4BCDF325723C}"/>
              </a:ext>
            </a:extLst>
          </p:cNvPr>
          <p:cNvSpPr txBox="1"/>
          <p:nvPr/>
        </p:nvSpPr>
        <p:spPr>
          <a:xfrm>
            <a:off x="506370" y="1763403"/>
            <a:ext cx="111015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254000" bIns="14719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700" kern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57D9E5A4-C62E-45D2-A9E5-6E558C29E60C}"/>
              </a:ext>
            </a:extLst>
          </p:cNvPr>
          <p:cNvSpPr txBox="1"/>
          <p:nvPr/>
        </p:nvSpPr>
        <p:spPr>
          <a:xfrm>
            <a:off x="767644" y="1770704"/>
            <a:ext cx="1049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FORTALECIMIENTO DE MECANISMOS INTERINSTITUCIONALES E </a:t>
            </a:r>
          </a:p>
          <a:p>
            <a:pPr algn="ctr"/>
            <a:r>
              <a:rPr lang="es-ES" sz="2000" kern="1200" dirty="0">
                <a:solidFill>
                  <a:schemeClr val="bg1"/>
                </a:solidFill>
                <a:latin typeface="Montserrat "/>
              </a:rPr>
              <a:t>INTERSECTORIALES DE COORDINACIÓN E INCIDENCIA</a:t>
            </a:r>
            <a:endParaRPr lang="es-ES" sz="1400" kern="120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F8B37BC2-918A-486B-91A3-A6AB27C58978}"/>
              </a:ext>
            </a:extLst>
          </p:cNvPr>
          <p:cNvSpPr txBox="1"/>
          <p:nvPr/>
        </p:nvSpPr>
        <p:spPr>
          <a:xfrm>
            <a:off x="506370" y="2510821"/>
            <a:ext cx="11023927" cy="29052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s-ES" sz="1600" dirty="0">
                <a:latin typeface="Montserrat "/>
              </a:rPr>
              <a:t>Coordinación con los Consejos Nacionales para la Igualdad.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>
                <a:latin typeface="Montserrat "/>
              </a:rPr>
              <a:t>Mesa interinstitucional de Apoyo a los Derechos de las Trabajadoras Remuneradas del Hogar.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smtClean="0">
                <a:latin typeface="Montserrat "/>
              </a:rPr>
              <a:t>Mesa </a:t>
            </a:r>
            <a:r>
              <a:rPr lang="es-ES" sz="1600" dirty="0">
                <a:latin typeface="Montserrat "/>
              </a:rPr>
              <a:t>de Género y cambio climático.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>
                <a:latin typeface="Montserrat "/>
              </a:rPr>
              <a:t>Mesa Interinstitucional para la construcción de la Política sobre el ODS 5.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>
                <a:latin typeface="Montserrat "/>
              </a:rPr>
              <a:t>Mesa para la formulación de la política para defensoras/es de los derechos humanos y de la naturaleza.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>
                <a:latin typeface="Montserrat "/>
              </a:rPr>
              <a:t>Mesa de construcción del Registro Único de Violencia.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>
                <a:latin typeface="Montserrat "/>
              </a:rPr>
              <a:t>Mesa Técnica de Alojamientos Temporales y Asistencia Humanitaria (MTT4).</a:t>
            </a:r>
          </a:p>
          <a:p>
            <a:endParaRPr lang="es-ES" sz="1400" dirty="0">
              <a:latin typeface="Montserrat "/>
            </a:endParaRPr>
          </a:p>
          <a:p>
            <a:pPr marL="285750" lvl="0" indent="-285750">
              <a:buFontTx/>
              <a:buChar char="-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73723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3042</Words>
  <Application>Microsoft Office PowerPoint</Application>
  <PresentationFormat>Panorámica</PresentationFormat>
  <Paragraphs>610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Montserrat Black</vt:lpstr>
      <vt:lpstr>Cooper Black</vt:lpstr>
      <vt:lpstr>Montserrat </vt:lpstr>
      <vt:lpstr>Calibri</vt:lpstr>
      <vt:lpstr>Wingdings</vt:lpstr>
      <vt:lpstr>Times New Roman</vt:lpstr>
      <vt:lpstr>Montserrat Medium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jmz</dc:creator>
  <cp:lastModifiedBy>ADMIN</cp:lastModifiedBy>
  <cp:revision>32</cp:revision>
  <dcterms:created xsi:type="dcterms:W3CDTF">2021-08-03T22:20:48Z</dcterms:created>
  <dcterms:modified xsi:type="dcterms:W3CDTF">2022-03-23T16:33:33Z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3573971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